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79" r:id="rId2"/>
  </p:sldMasterIdLst>
  <p:sldIdLst>
    <p:sldId id="333" r:id="rId3"/>
    <p:sldId id="338" r:id="rId4"/>
    <p:sldId id="339" r:id="rId5"/>
    <p:sldId id="340" r:id="rId6"/>
    <p:sldId id="341" r:id="rId7"/>
    <p:sldId id="342" r:id="rId8"/>
    <p:sldId id="343" r:id="rId9"/>
    <p:sldId id="344" r:id="rId10"/>
    <p:sldId id="354" r:id="rId11"/>
    <p:sldId id="355" r:id="rId12"/>
    <p:sldId id="356" r:id="rId13"/>
    <p:sldId id="357" r:id="rId14"/>
    <p:sldId id="358" r:id="rId15"/>
    <p:sldId id="325" r:id="rId16"/>
    <p:sldId id="326" r:id="rId17"/>
    <p:sldId id="269" r:id="rId18"/>
    <p:sldId id="270" r:id="rId19"/>
    <p:sldId id="271" r:id="rId20"/>
    <p:sldId id="272" r:id="rId21"/>
    <p:sldId id="261" r:id="rId22"/>
    <p:sldId id="327" r:id="rId23"/>
    <p:sldId id="324" r:id="rId24"/>
    <p:sldId id="297" r:id="rId25"/>
    <p:sldId id="298" r:id="rId26"/>
    <p:sldId id="299" r:id="rId27"/>
    <p:sldId id="300" r:id="rId28"/>
    <p:sldId id="301" r:id="rId29"/>
    <p:sldId id="302" r:id="rId30"/>
    <p:sldId id="259" r:id="rId3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3399"/>
    <a:srgbClr val="0099FF"/>
    <a:srgbClr val="FFFF66"/>
    <a:srgbClr val="0000FF"/>
    <a:srgbClr val="FF6600"/>
    <a:srgbClr val="FF00FF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4660"/>
  </p:normalViewPr>
  <p:slideViewPr>
    <p:cSldViewPr>
      <p:cViewPr>
        <p:scale>
          <a:sx n="75" d="100"/>
          <a:sy n="75" d="100"/>
        </p:scale>
        <p:origin x="-34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84213" y="511175"/>
            <a:ext cx="1079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b="1">
                <a:solidFill>
                  <a:schemeClr val="bg1"/>
                </a:solidFill>
                <a:latin typeface="Verdana" pitchFamily="34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828223247"/>
      </p:ext>
    </p:extLst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8371894"/>
      </p:ext>
    </p:extLst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410872"/>
      </p:ext>
    </p:extLst>
  </p:cSld>
  <p:clrMapOvr>
    <a:masterClrMapping/>
  </p:clrMapOvr>
  <p:transition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1228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zh-CN"/>
              <a:t>单击此处编辑母版标题样式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zh-CN"/>
              <a:t>单击此处编辑母版副标题样式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08660-4E85-454B-B694-B8D982DEC427}" type="datetimeFigureOut">
              <a:rPr lang="zh-CN" altLang="en-US"/>
              <a:pPr>
                <a:defRPr/>
              </a:pPr>
              <a:t>2015/8/12 Wednesday</a:t>
            </a:fld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01352-3406-4ACA-91AA-E78F422C132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73852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459AF-1F11-4673-AAA3-23CC66F53310}" type="datetimeFigureOut">
              <a:rPr lang="zh-CN" altLang="en-US"/>
              <a:pPr>
                <a:defRPr/>
              </a:pPr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721CC-5F89-4CDD-BC7F-3682BAE0348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018903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02C2D-7386-45F1-A904-6D93D32C70A5}" type="datetimeFigureOut">
              <a:rPr lang="zh-CN" altLang="en-US"/>
              <a:pPr>
                <a:defRPr/>
              </a:pPr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EA5BF-2CC1-47F0-839B-5B344CC1B46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53379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977F9-EFA2-4FAD-AA16-DFD2F96D50B1}" type="datetimeFigureOut">
              <a:rPr lang="zh-CN" altLang="en-US"/>
              <a:pPr>
                <a:defRPr/>
              </a:pPr>
              <a:t>2015/8/12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29111-91F8-46FD-AB2C-916C15CF151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04131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0C41D-C855-40EF-AC2B-5B8022EA9925}" type="datetimeFigureOut">
              <a:rPr lang="zh-CN" altLang="en-US"/>
              <a:pPr>
                <a:defRPr/>
              </a:pPr>
              <a:t>2015/8/12 Wednesday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A6CF4-2143-4600-BD14-4DCC7869558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534650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F0A50-A3BA-45B0-B756-E79689AF0589}" type="datetimeFigureOut">
              <a:rPr lang="zh-CN" altLang="en-US"/>
              <a:pPr>
                <a:defRPr/>
              </a:pPr>
              <a:t>2015/8/12 Wednesday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B4ADE-0CB8-42CB-A434-239D58B7E83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683497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5C3DF-9C70-4281-9131-EAD1ADE8BE3E}" type="datetimeFigureOut">
              <a:rPr lang="zh-CN" altLang="en-US"/>
              <a:pPr>
                <a:defRPr/>
              </a:pPr>
              <a:t>2015/8/12 Wednesday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D4FA7-60D6-4D80-86E6-A038BABDEBE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506853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309AF-3077-4F24-91F9-955D5024FA17}" type="datetimeFigureOut">
              <a:rPr lang="zh-CN" altLang="en-US"/>
              <a:pPr>
                <a:defRPr/>
              </a:pPr>
              <a:t>2015/8/12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F11FF-7C59-4301-91A0-2ED9B1E548C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42986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945445"/>
      </p:ext>
    </p:extLst>
  </p:cSld>
  <p:clrMapOvr>
    <a:masterClrMapping/>
  </p:clrMapOvr>
  <p:transition>
    <p:split orient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7BCCF-AD94-4831-BC8C-C2C9ADAED377}" type="datetimeFigureOut">
              <a:rPr lang="zh-CN" altLang="en-US"/>
              <a:pPr>
                <a:defRPr/>
              </a:pPr>
              <a:t>2015/8/12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4C6B2-5BF5-494E-A15D-C7BD5227991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782314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79B84-0755-408D-8348-A4F2AF818689}" type="datetimeFigureOut">
              <a:rPr lang="zh-CN" altLang="en-US"/>
              <a:pPr>
                <a:defRPr/>
              </a:pPr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C6486-D488-47CF-B3CC-D69501D8B7E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10969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0C4B8-A11E-49E3-976B-E8DD4CE439A0}" type="datetimeFigureOut">
              <a:rPr lang="zh-CN" altLang="en-US"/>
              <a:pPr>
                <a:defRPr/>
              </a:pPr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9B57A-4E14-4544-8F2A-F19C66AB68D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60855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19032742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0359689"/>
      </p:ext>
    </p:extLst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435832"/>
      </p:ext>
    </p:extLst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0383873"/>
      </p:ext>
    </p:extLst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166964"/>
      </p:ext>
    </p:extLst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034126749"/>
      </p:ext>
    </p:extLst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5798665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transition>
    <p:split orient="vert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单击此处编辑母版文本样式</a:t>
            </a:r>
          </a:p>
          <a:p>
            <a:pPr lvl="1"/>
            <a:r>
              <a:rPr lang="en-US" altLang="zh-CN" smtClean="0"/>
              <a:t>第二级</a:t>
            </a:r>
          </a:p>
          <a:p>
            <a:pPr lvl="2"/>
            <a:r>
              <a:rPr lang="en-US" altLang="zh-CN" smtClean="0"/>
              <a:t>第三级</a:t>
            </a:r>
          </a:p>
          <a:p>
            <a:pPr lvl="3"/>
            <a:r>
              <a:rPr lang="en-US" altLang="zh-CN" smtClean="0"/>
              <a:t>第四级</a:t>
            </a:r>
          </a:p>
          <a:p>
            <a:pPr lvl="4"/>
            <a:r>
              <a:rPr lang="en-US" altLang="zh-CN" smtClean="0"/>
              <a:t>第五级</a:t>
            </a:r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fld id="{C12BC6CF-4765-4602-AADA-3DE8A6A39B8C}" type="datetimeFigureOut">
              <a:rPr lang="zh-CN" altLang="en-US"/>
              <a:pPr>
                <a:defRPr/>
              </a:pPr>
              <a:t>2015/8/12 Wednesday</a:t>
            </a:fld>
            <a:endParaRPr lang="en-US" altLang="zh-CN"/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>
              <a:defRPr/>
            </a:pPr>
            <a:fld id="{7FD3F62E-7C9E-481D-8FC1-B2162175593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21863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121864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  <a:ea typeface="+mn-ea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  <a:ea typeface="+mn-ea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+mn-ea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18.xml"/><Relationship Id="rId1" Type="http://schemas.openxmlformats.org/officeDocument/2006/relationships/audio" Target="file:///D:\&#20843;&#24180;&#32423;\unit%203\unit3\SectionB\B-1c.mp3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18.xml"/><Relationship Id="rId1" Type="http://schemas.openxmlformats.org/officeDocument/2006/relationships/audio" Target="file:///D:\&#20843;&#24180;&#32423;\unit%203\unit3\SectionB\B-1d.mp3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2092397"/>
            <a:ext cx="3987768" cy="2844125"/>
          </a:xfrm>
          <a:prstGeom prst="ellipse">
            <a:avLst/>
          </a:prstGeom>
        </p:spPr>
      </p:pic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323850" y="188913"/>
            <a:ext cx="8351838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800">
                <a:solidFill>
                  <a:srgbClr val="0000FF"/>
                </a:solidFill>
              </a:rPr>
              <a:t>Unit 3</a:t>
            </a:r>
          </a:p>
          <a:p>
            <a:pPr algn="ctr" eaLnBrk="1" hangingPunct="1"/>
            <a:r>
              <a:rPr lang="en-US" altLang="zh-CN" sz="4400">
                <a:solidFill>
                  <a:srgbClr val="FF0000"/>
                </a:solidFill>
              </a:rPr>
              <a:t>I’m more outgoing than my sister.</a:t>
            </a:r>
          </a:p>
        </p:txBody>
      </p:sp>
      <p:sp>
        <p:nvSpPr>
          <p:cNvPr id="14340" name="Text Box 2"/>
          <p:cNvSpPr txBox="1">
            <a:spLocks noChangeArrowheads="1"/>
          </p:cNvSpPr>
          <p:nvPr/>
        </p:nvSpPr>
        <p:spPr bwMode="auto">
          <a:xfrm>
            <a:off x="3497263" y="5373688"/>
            <a:ext cx="2005012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2800" i="1">
                <a:solidFill>
                  <a:srgbClr val="6600FF"/>
                </a:solidFill>
              </a:rPr>
              <a:t>Section B</a:t>
            </a:r>
          </a:p>
          <a:p>
            <a:pPr algn="ctr" eaLnBrk="1" hangingPunct="1">
              <a:lnSpc>
                <a:spcPct val="130000"/>
              </a:lnSpc>
            </a:pPr>
            <a:r>
              <a:rPr lang="en-US" altLang="zh-CN" sz="2800" i="1">
                <a:solidFill>
                  <a:srgbClr val="6600FF"/>
                </a:solidFill>
              </a:rPr>
              <a:t>Period 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228600" y="457200"/>
            <a:ext cx="8534400" cy="5867400"/>
          </a:xfrm>
          <a:prstGeom prst="verticalScroll">
            <a:avLst>
              <a:gd name="adj" fmla="val 6250"/>
            </a:avLst>
          </a:prstGeom>
          <a:gradFill rotWithShape="1">
            <a:gsLst>
              <a:gs pos="0">
                <a:srgbClr val="CCECFF">
                  <a:alpha val="50000"/>
                </a:srgbClr>
              </a:gs>
              <a:gs pos="50000">
                <a:schemeClr val="bg1"/>
              </a:gs>
              <a:gs pos="100000">
                <a:srgbClr val="CCECFF">
                  <a:alpha val="50000"/>
                </a:srgbClr>
              </a:gs>
            </a:gsLst>
            <a:lin ang="5400000" scaled="1"/>
          </a:gradFill>
          <a:ln w="28575">
            <a:solidFill>
              <a:srgbClr val="CC66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endParaRPr lang="zh-CN" altLang="zh-CN" sz="2400" b="1">
              <a:solidFill>
                <a:srgbClr val="800000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23557" name="Rectangle 2"/>
          <p:cNvSpPr>
            <a:spLocks noChangeArrowheads="1"/>
          </p:cNvSpPr>
          <p:nvPr/>
        </p:nvSpPr>
        <p:spPr bwMode="auto">
          <a:xfrm>
            <a:off x="838200" y="838200"/>
            <a:ext cx="7467600" cy="4724400"/>
          </a:xfrm>
          <a:prstGeom prst="rect">
            <a:avLst/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A good friend …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_____ a. has cool clothes.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_____ b. is talented in music.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_____ c. likes to do the same things as me.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_____ d. is good at sports.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_____ e. truly cares about me.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_____ f. makes me laugh.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_____g. is a good listener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endParaRPr lang="en-US" altLang="zh-CN" sz="32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3"/>
          <p:cNvSpPr>
            <a:spLocks noGrp="1" noChangeArrowheads="1"/>
          </p:cNvSpPr>
          <p:nvPr>
            <p:ph type="title"/>
          </p:nvPr>
        </p:nvSpPr>
        <p:spPr>
          <a:xfrm>
            <a:off x="2701925" y="336550"/>
            <a:ext cx="3022600" cy="474663"/>
          </a:xfrm>
        </p:spPr>
        <p:txBody>
          <a:bodyPr/>
          <a:lstStyle/>
          <a:p>
            <a:pPr eaLnBrk="1" hangingPunct="1"/>
            <a:r>
              <a:rPr lang="en-US" altLang="zh-CN" sz="2900" b="1" smtClean="0">
                <a:latin typeface="Comic Sans MS" pitchFamily="66" charset="0"/>
              </a:rPr>
              <a:t>Friend wanted</a:t>
            </a:r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3276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500" b="1" u="sng" smtClean="0">
                <a:solidFill>
                  <a:srgbClr val="CC0066"/>
                </a:solidFill>
                <a:latin typeface="Comic Sans MS" pitchFamily="66" charset="0"/>
              </a:rPr>
              <a:t>Tom:</a:t>
            </a:r>
            <a:r>
              <a:rPr lang="en-US" altLang="zh-CN" sz="2500" b="1" smtClean="0">
                <a:latin typeface="Comic Sans MS" pitchFamily="66" charset="0"/>
              </a:rPr>
              <a:t> I don’t know how to make myself more handsome. My clothes are too ugly. If my friend have some cool clothes, that will be great.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500" b="1" smtClean="0">
                <a:solidFill>
                  <a:srgbClr val="0033CC"/>
                </a:solidFill>
                <a:latin typeface="Comic Sans MS" pitchFamily="66" charset="0"/>
              </a:rPr>
              <a:t>Tom thinks a good friend</a:t>
            </a:r>
            <a:r>
              <a:rPr lang="en-US" altLang="zh-CN" sz="2500" b="1" u="sng" smtClean="0">
                <a:solidFill>
                  <a:srgbClr val="0033CC"/>
                </a:solidFill>
                <a:latin typeface="Comic Sans MS" pitchFamily="66" charset="0"/>
              </a:rPr>
              <a:t>                           </a:t>
            </a:r>
            <a:r>
              <a:rPr lang="en-US" altLang="zh-CN" sz="2500" b="1" smtClean="0">
                <a:solidFill>
                  <a:srgbClr val="0033CC"/>
                </a:solidFill>
                <a:latin typeface="Comic Sans MS" pitchFamily="66" charset="0"/>
              </a:rPr>
              <a:t>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zh-CN" sz="2500" b="1" u="sng" smtClean="0">
              <a:solidFill>
                <a:srgbClr val="CC0066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500" b="1" u="sng" smtClean="0">
                <a:solidFill>
                  <a:srgbClr val="CC0066"/>
                </a:solidFill>
                <a:latin typeface="Comic Sans MS" pitchFamily="66" charset="0"/>
              </a:rPr>
              <a:t>Mary:</a:t>
            </a:r>
            <a:r>
              <a:rPr lang="en-US" altLang="zh-CN" sz="2500" b="1" smtClean="0">
                <a:latin typeface="Comic Sans MS" pitchFamily="66" charset="0"/>
              </a:rPr>
              <a:t> The schoolwork is so difficult for me. I don’t know how to get good grades. I want to ask my friend for help.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500" b="1" smtClean="0">
                <a:solidFill>
                  <a:srgbClr val="0033CC"/>
                </a:solidFill>
                <a:latin typeface="Comic Sans MS" pitchFamily="66" charset="0"/>
              </a:rPr>
              <a:t>Mary thinks a good friend____________.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zh-CN" sz="2500" b="1" u="sng" smtClean="0">
              <a:solidFill>
                <a:srgbClr val="CC0066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500" b="1" u="sng" smtClean="0">
                <a:solidFill>
                  <a:srgbClr val="CC0066"/>
                </a:solidFill>
                <a:latin typeface="Comic Sans MS" pitchFamily="66" charset="0"/>
              </a:rPr>
              <a:t>Tara:</a:t>
            </a:r>
            <a:r>
              <a:rPr lang="en-US" altLang="zh-CN" sz="2500" b="1" smtClean="0">
                <a:latin typeface="Comic Sans MS" pitchFamily="66" charset="0"/>
              </a:rPr>
              <a:t> I am very outgoing. I like going shopping, swimming, sightseeing and so on. I like to do these with my friend together.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500" b="1" smtClean="0">
                <a:solidFill>
                  <a:srgbClr val="0033CC"/>
                </a:solidFill>
                <a:latin typeface="Comic Sans MS" pitchFamily="66" charset="0"/>
              </a:rPr>
              <a:t>Tara thinks a good friend____________.</a:t>
            </a:r>
          </a:p>
        </p:txBody>
      </p:sp>
      <p:sp>
        <p:nvSpPr>
          <p:cNvPr id="86021" name="Rectangle 5"/>
          <p:cNvSpPr>
            <a:spLocks noChangeArrowheads="1"/>
          </p:cNvSpPr>
          <p:nvPr/>
        </p:nvSpPr>
        <p:spPr bwMode="auto">
          <a:xfrm>
            <a:off x="4191000" y="3581400"/>
            <a:ext cx="3352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400" b="1">
                <a:solidFill>
                  <a:srgbClr val="FF0000"/>
                </a:solidFill>
                <a:latin typeface="Comic Sans MS" pitchFamily="66" charset="0"/>
              </a:rPr>
              <a:t>is good at schoolwork</a:t>
            </a:r>
          </a:p>
        </p:txBody>
      </p:sp>
      <p:sp>
        <p:nvSpPr>
          <p:cNvPr id="86022" name="Rectangle 6"/>
          <p:cNvSpPr>
            <a:spLocks noChangeArrowheads="1"/>
          </p:cNvSpPr>
          <p:nvPr/>
        </p:nvSpPr>
        <p:spPr bwMode="auto">
          <a:xfrm>
            <a:off x="4114800" y="5334000"/>
            <a:ext cx="4722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 sz="2000" b="1">
                <a:solidFill>
                  <a:srgbClr val="FF0000"/>
                </a:solidFill>
                <a:latin typeface="Comic Sans MS" pitchFamily="66" charset="0"/>
              </a:rPr>
              <a:t>likes to do the same things as her.</a:t>
            </a:r>
            <a:r>
              <a:rPr kumimoji="1" lang="en-US" altLang="zh-CN" sz="1600">
                <a:solidFill>
                  <a:srgbClr val="FF0000"/>
                </a:solidFill>
              </a:rPr>
              <a:t>  </a:t>
            </a:r>
          </a:p>
        </p:txBody>
      </p:sp>
      <p:sp>
        <p:nvSpPr>
          <p:cNvPr id="24582" name="矩形 6"/>
          <p:cNvSpPr>
            <a:spLocks noChangeArrowheads="1"/>
          </p:cNvSpPr>
          <p:nvPr/>
        </p:nvSpPr>
        <p:spPr bwMode="auto">
          <a:xfrm>
            <a:off x="4343400" y="1828800"/>
            <a:ext cx="2667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Comic Sans MS" pitchFamily="66" charset="0"/>
              </a:rPr>
              <a:t>has cool clothes.</a:t>
            </a:r>
            <a:endParaRPr lang="zh-CN" altLang="en-US" sz="2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6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60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60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60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60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60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60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86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86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/>
      <p:bldP spid="86021" grpId="0"/>
      <p:bldP spid="86022" grpId="0"/>
      <p:bldP spid="2458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3588"/>
            <a:ext cx="9144000" cy="48974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500" b="1" u="sng" smtClean="0">
                <a:solidFill>
                  <a:srgbClr val="CC0066"/>
                </a:solidFill>
                <a:latin typeface="Comic Sans MS" pitchFamily="66" charset="0"/>
              </a:rPr>
              <a:t>Tim:</a:t>
            </a:r>
            <a:r>
              <a:rPr lang="en-US" altLang="zh-CN" sz="2500" b="1" smtClean="0">
                <a:latin typeface="Comic Sans MS" pitchFamily="66" charset="0"/>
              </a:rPr>
              <a:t> I am very athletic. I like playing sports and I am good at sports. I want to play sports with my friend together.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500" b="1" smtClean="0">
                <a:solidFill>
                  <a:srgbClr val="0033CC"/>
                </a:solidFill>
                <a:latin typeface="Comic Sans MS" pitchFamily="66" charset="0"/>
              </a:rPr>
              <a:t>Tim thinks a good friend__________.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zh-CN" sz="2500" b="1" u="sng" smtClean="0">
              <a:solidFill>
                <a:srgbClr val="CC0066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500" b="1" u="sng" smtClean="0">
                <a:solidFill>
                  <a:srgbClr val="CC0066"/>
                </a:solidFill>
                <a:latin typeface="Comic Sans MS" pitchFamily="66" charset="0"/>
              </a:rPr>
              <a:t>Jimmy:</a:t>
            </a:r>
            <a:r>
              <a:rPr lang="en-US" altLang="zh-CN" sz="2500" b="1" smtClean="0">
                <a:latin typeface="Comic Sans MS" pitchFamily="66" charset="0"/>
              </a:rPr>
              <a:t> I am not very popular in school. Maybe I am too quiet. I like the student who is very popular with others 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500" b="1" smtClean="0">
                <a:solidFill>
                  <a:srgbClr val="0033CC"/>
                </a:solidFill>
                <a:latin typeface="Comic Sans MS" pitchFamily="66" charset="0"/>
              </a:rPr>
              <a:t>Jimmy thinks a good friend__________.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zh-CN" sz="2500" b="1" u="sng" smtClean="0">
              <a:solidFill>
                <a:srgbClr val="CC0066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500" b="1" u="sng" smtClean="0">
                <a:solidFill>
                  <a:srgbClr val="CC0066"/>
                </a:solidFill>
                <a:latin typeface="Comic Sans MS" pitchFamily="66" charset="0"/>
              </a:rPr>
              <a:t>Holly:</a:t>
            </a:r>
            <a:r>
              <a:rPr lang="en-US" altLang="zh-CN" sz="2500" b="1" smtClean="0">
                <a:latin typeface="Comic Sans MS" pitchFamily="66" charset="0"/>
              </a:rPr>
              <a:t> Sometimes I feel tired and sad, I think a </a:t>
            </a:r>
            <a:r>
              <a:rPr lang="en-US" altLang="zh-CN" sz="2500" b="1" smtClean="0">
                <a:solidFill>
                  <a:srgbClr val="0033CC"/>
                </a:solidFill>
                <a:latin typeface="Comic Sans MS" pitchFamily="66" charset="0"/>
              </a:rPr>
              <a:t>good friend_____________________.</a:t>
            </a:r>
          </a:p>
        </p:txBody>
      </p:sp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3924300" y="1778000"/>
            <a:ext cx="2759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400" b="1">
                <a:solidFill>
                  <a:srgbClr val="FF0000"/>
                </a:solidFill>
                <a:latin typeface="Comic Sans MS" pitchFamily="66" charset="0"/>
              </a:rPr>
              <a:t>is good at sports</a:t>
            </a:r>
            <a:r>
              <a:rPr kumimoji="1" lang="en-US" altLang="zh-CN" b="1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5604" name="Rectangle 5"/>
          <p:cNvSpPr>
            <a:spLocks noChangeArrowheads="1"/>
          </p:cNvSpPr>
          <p:nvPr/>
        </p:nvSpPr>
        <p:spPr bwMode="auto">
          <a:xfrm>
            <a:off x="4267200" y="3657600"/>
            <a:ext cx="3054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400" b="1">
                <a:solidFill>
                  <a:srgbClr val="FF0000"/>
                </a:solidFill>
                <a:latin typeface="Comic Sans MS" pitchFamily="66" charset="0"/>
              </a:rPr>
              <a:t>is popular in school</a:t>
            </a:r>
            <a:r>
              <a:rPr kumimoji="1" lang="en-US" altLang="zh-CN" b="1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1524000" y="4876800"/>
            <a:ext cx="396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en-US" altLang="zh-CN" sz="2400" b="1">
                <a:solidFill>
                  <a:srgbClr val="FF0000"/>
                </a:solidFill>
                <a:latin typeface="Comic Sans MS" pitchFamily="66" charset="0"/>
              </a:rPr>
              <a:t>makes me relaxed/laugh.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7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  <p:bldP spid="25604" grpId="0"/>
      <p:bldP spid="2560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636588" y="1719263"/>
            <a:ext cx="7921625" cy="377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/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400" b="1">
                <a:latin typeface="Times New Roman" pitchFamily="18" charset="0"/>
              </a:rPr>
              <a:t>A : I think a good friend </a:t>
            </a:r>
            <a:r>
              <a:rPr lang="en-US" altLang="zh-CN" sz="3400" b="1" i="1">
                <a:solidFill>
                  <a:srgbClr val="FF0000"/>
                </a:solidFill>
                <a:latin typeface="Times New Roman" pitchFamily="18" charset="0"/>
              </a:rPr>
              <a:t>makes me laugh.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400" b="1">
                <a:latin typeface="Times New Roman" pitchFamily="18" charset="0"/>
              </a:rPr>
              <a:t>B : For me, a good friend likes to </a:t>
            </a:r>
            <a:r>
              <a:rPr lang="en-US" altLang="zh-CN" sz="3400" b="1" i="1">
                <a:solidFill>
                  <a:srgbClr val="FF0000"/>
                </a:solidFill>
                <a:latin typeface="Times New Roman" pitchFamily="18" charset="0"/>
              </a:rPr>
              <a:t>do the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400" b="1" i="1">
                <a:solidFill>
                  <a:srgbClr val="FF0000"/>
                </a:solidFill>
                <a:latin typeface="Times New Roman" pitchFamily="18" charset="0"/>
              </a:rPr>
              <a:t>      same  things as me.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400" b="1">
                <a:latin typeface="Times New Roman" pitchFamily="18" charset="0"/>
              </a:rPr>
              <a:t>C : Yes, and a good friend is </a:t>
            </a:r>
            <a:r>
              <a:rPr lang="en-US" altLang="zh-CN" sz="3200" b="1">
                <a:latin typeface="Times New Roman" pitchFamily="18" charset="0"/>
              </a:rPr>
              <a:t> talented in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latin typeface="Times New Roman" pitchFamily="18" charset="0"/>
              </a:rPr>
              <a:t>       music</a:t>
            </a:r>
            <a:r>
              <a:rPr lang="en-US" altLang="zh-CN" sz="3400" b="1" i="1">
                <a:solidFill>
                  <a:srgbClr val="FF0000"/>
                </a:solidFill>
                <a:latin typeface="Times New Roman" pitchFamily="18" charset="0"/>
              </a:rPr>
              <a:t>, too.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400" b="1">
                <a:latin typeface="Times New Roman" pitchFamily="18" charset="0"/>
              </a:rPr>
              <a:t>D : That’s </a:t>
            </a:r>
            <a:r>
              <a:rPr lang="en-US" altLang="zh-CN" sz="3400" b="1" i="1">
                <a:solidFill>
                  <a:srgbClr val="FF0000"/>
                </a:solidFill>
                <a:latin typeface="Times New Roman" pitchFamily="18" charset="0"/>
              </a:rPr>
              <a:t>not very important for me ...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533400" y="457200"/>
            <a:ext cx="80010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chemeClr val="accent2"/>
                </a:solidFill>
                <a:latin typeface="Times New Roman" pitchFamily="18" charset="0"/>
              </a:rPr>
              <a:t>1b. Talk about what you think a good   </a:t>
            </a:r>
          </a:p>
          <a:p>
            <a:pPr eaLnBrk="1" hangingPunct="1"/>
            <a:r>
              <a:rPr lang="en-US" altLang="zh-CN" sz="3600" b="1">
                <a:solidFill>
                  <a:schemeClr val="accent2"/>
                </a:solidFill>
                <a:latin typeface="Times New Roman" pitchFamily="18" charset="0"/>
              </a:rPr>
              <a:t>       friend should be like.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Oval 4"/>
          <p:cNvSpPr>
            <a:spLocks noChangeArrowheads="1"/>
          </p:cNvSpPr>
          <p:nvPr/>
        </p:nvSpPr>
        <p:spPr bwMode="auto">
          <a:xfrm>
            <a:off x="179388" y="333375"/>
            <a:ext cx="647700" cy="647700"/>
          </a:xfrm>
          <a:prstGeom prst="ellipse">
            <a:avLst/>
          </a:pr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zh-CN" sz="2400" b="1">
                <a:solidFill>
                  <a:srgbClr val="800080"/>
                </a:solidFill>
                <a:latin typeface="Arial Black" pitchFamily="34" charset="0"/>
              </a:rPr>
              <a:t>1c</a:t>
            </a:r>
          </a:p>
        </p:txBody>
      </p:sp>
      <p:graphicFrame>
        <p:nvGraphicFramePr>
          <p:cNvPr id="92165" name="Group 5"/>
          <p:cNvGraphicFramePr>
            <a:graphicFrameLocks noGrp="1"/>
          </p:cNvGraphicFramePr>
          <p:nvPr/>
        </p:nvGraphicFramePr>
        <p:xfrm>
          <a:off x="539750" y="1628775"/>
          <a:ext cx="8208963" cy="3646488"/>
        </p:xfrm>
        <a:graphic>
          <a:graphicData uri="http://schemas.openxmlformats.org/drawingml/2006/table">
            <a:tbl>
              <a:tblPr/>
              <a:tblGrid>
                <a:gridCol w="2262188"/>
                <a:gridCol w="5946775"/>
              </a:tblGrid>
              <a:tr h="936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zh-CN" alt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</a:t>
                      </a:r>
                      <a:r>
                        <a:rPr kumimoji="0" lang="en-US" altLang="zh-CN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like about their best friends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5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</a:t>
                      </a:r>
                      <a:r>
                        <a:rPr kumimoji="0" lang="en-US" altLang="zh-CN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Molly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zh-CN" alt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4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</a:t>
                      </a:r>
                      <a:r>
                        <a:rPr kumimoji="0" lang="en-US" altLang="zh-CN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Mary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zh-CN" alt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665" name="Rectangle 19"/>
          <p:cNvSpPr>
            <a:spLocks noChangeArrowheads="1"/>
          </p:cNvSpPr>
          <p:nvPr/>
        </p:nvSpPr>
        <p:spPr bwMode="auto">
          <a:xfrm>
            <a:off x="2843213" y="2576513"/>
            <a:ext cx="5983287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800" b="1">
                <a:latin typeface="Comic Sans MS" pitchFamily="66" charset="0"/>
              </a:rPr>
              <a:t>Peter likes to do the same things</a:t>
            </a:r>
          </a:p>
        </p:txBody>
      </p:sp>
      <p:sp>
        <p:nvSpPr>
          <p:cNvPr id="27666" name="Rectangle 20"/>
          <p:cNvSpPr>
            <a:spLocks noChangeArrowheads="1"/>
          </p:cNvSpPr>
          <p:nvPr/>
        </p:nvSpPr>
        <p:spPr bwMode="auto">
          <a:xfrm>
            <a:off x="755650" y="188913"/>
            <a:ext cx="8137525" cy="112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Listen.</a:t>
            </a:r>
            <a:r>
              <a:rPr lang="en-US" altLang="zh-CN" sz="3600" b="1">
                <a:latin typeface="Times New Roman" pitchFamily="18" charset="0"/>
              </a:rPr>
              <a:t> 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what do Molly and Mary like about their best friends?</a:t>
            </a:r>
          </a:p>
        </p:txBody>
      </p:sp>
      <p:sp>
        <p:nvSpPr>
          <p:cNvPr id="92181" name="Rectangle 21"/>
          <p:cNvSpPr>
            <a:spLocks noChangeArrowheads="1"/>
          </p:cNvSpPr>
          <p:nvPr/>
        </p:nvSpPr>
        <p:spPr bwMode="auto">
          <a:xfrm>
            <a:off x="2843213" y="3092450"/>
            <a:ext cx="61325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Comic Sans MS" pitchFamily="66" charset="0"/>
              </a:rPr>
              <a:t>He’s popular, He’s good at sports.</a:t>
            </a:r>
          </a:p>
        </p:txBody>
      </p:sp>
      <p:sp>
        <p:nvSpPr>
          <p:cNvPr id="92182" name="Text Box 22"/>
          <p:cNvSpPr txBox="1">
            <a:spLocks noChangeArrowheads="1"/>
          </p:cNvSpPr>
          <p:nvPr/>
        </p:nvSpPr>
        <p:spPr bwMode="auto">
          <a:xfrm>
            <a:off x="2843213" y="4221163"/>
            <a:ext cx="55435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Comic Sans MS" pitchFamily="66" charset="0"/>
              </a:rPr>
              <a:t>Lisa is a good listener.</a:t>
            </a:r>
          </a:p>
        </p:txBody>
      </p:sp>
      <p:pic>
        <p:nvPicPr>
          <p:cNvPr id="8" name="B-1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53340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7839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92181" grpId="0"/>
      <p:bldP spid="9218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Oval 4"/>
          <p:cNvSpPr>
            <a:spLocks noChangeArrowheads="1"/>
          </p:cNvSpPr>
          <p:nvPr/>
        </p:nvSpPr>
        <p:spPr bwMode="auto">
          <a:xfrm>
            <a:off x="179388" y="333375"/>
            <a:ext cx="647700" cy="647700"/>
          </a:xfrm>
          <a:prstGeom prst="ellipse">
            <a:avLst/>
          </a:pr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zh-CN" sz="2400" b="1">
                <a:solidFill>
                  <a:srgbClr val="800080"/>
                </a:solidFill>
                <a:latin typeface="Arial Black" pitchFamily="34" charset="0"/>
              </a:rPr>
              <a:t>1d</a:t>
            </a:r>
          </a:p>
        </p:txBody>
      </p:sp>
      <p:sp>
        <p:nvSpPr>
          <p:cNvPr id="28675" name="Rectangle 5"/>
          <p:cNvSpPr>
            <a:spLocks noChangeArrowheads="1"/>
          </p:cNvSpPr>
          <p:nvPr/>
        </p:nvSpPr>
        <p:spPr bwMode="auto">
          <a:xfrm>
            <a:off x="755650" y="188913"/>
            <a:ext cx="8137525" cy="112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Listen.</a:t>
            </a:r>
            <a:r>
              <a:rPr lang="en-US" altLang="zh-CN" sz="3600" b="1">
                <a:latin typeface="Times New Roman" pitchFamily="18" charset="0"/>
              </a:rPr>
              <a:t> 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How are Molly and Mary the same as and different from their best friends?</a:t>
            </a:r>
          </a:p>
        </p:txBody>
      </p:sp>
      <p:graphicFrame>
        <p:nvGraphicFramePr>
          <p:cNvPr id="93190" name="Group 6"/>
          <p:cNvGraphicFramePr>
            <a:graphicFrameLocks noGrp="1"/>
          </p:cNvGraphicFramePr>
          <p:nvPr/>
        </p:nvGraphicFramePr>
        <p:xfrm>
          <a:off x="250825" y="1557338"/>
          <a:ext cx="8713788" cy="4824412"/>
        </p:xfrm>
        <a:graphic>
          <a:graphicData uri="http://schemas.openxmlformats.org/drawingml/2006/table">
            <a:tbl>
              <a:tblPr/>
              <a:tblGrid>
                <a:gridCol w="1512888"/>
                <a:gridCol w="3529012"/>
                <a:gridCol w="3671888"/>
              </a:tblGrid>
              <a:tr h="1150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zh-CN" altLang="en-US" sz="3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zh-CN" alt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zh-CN" alt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3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Molly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zh-CN" alt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zh-CN" alt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0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Marry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zh-CN" alt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zh-CN" alt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4" name="Rectangle 24"/>
          <p:cNvSpPr>
            <a:spLocks noChangeArrowheads="1"/>
          </p:cNvSpPr>
          <p:nvPr/>
        </p:nvSpPr>
        <p:spPr bwMode="auto">
          <a:xfrm>
            <a:off x="2051050" y="1700213"/>
            <a:ext cx="2771775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</a:rPr>
              <a:t>The same as </a:t>
            </a:r>
          </a:p>
          <a:p>
            <a:pPr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</a:rPr>
              <a:t>their best friends</a:t>
            </a:r>
          </a:p>
        </p:txBody>
      </p:sp>
      <p:sp>
        <p:nvSpPr>
          <p:cNvPr id="28695" name="Rectangle 25"/>
          <p:cNvSpPr>
            <a:spLocks noChangeArrowheads="1"/>
          </p:cNvSpPr>
          <p:nvPr/>
        </p:nvSpPr>
        <p:spPr bwMode="auto">
          <a:xfrm>
            <a:off x="5940425" y="1700213"/>
            <a:ext cx="2771775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</a:rPr>
              <a:t>Different from </a:t>
            </a:r>
          </a:p>
          <a:p>
            <a:pPr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</a:rPr>
              <a:t>their best friends</a:t>
            </a:r>
          </a:p>
        </p:txBody>
      </p:sp>
      <p:sp>
        <p:nvSpPr>
          <p:cNvPr id="28696" name="Rectangle 26"/>
          <p:cNvSpPr>
            <a:spLocks noChangeArrowheads="1"/>
          </p:cNvSpPr>
          <p:nvPr/>
        </p:nvSpPr>
        <p:spPr bwMode="auto">
          <a:xfrm>
            <a:off x="1763713" y="4681538"/>
            <a:ext cx="32750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latin typeface="Comic Sans MS" pitchFamily="66" charset="0"/>
              </a:rPr>
              <a:t>They’re both tall.</a:t>
            </a:r>
          </a:p>
        </p:txBody>
      </p:sp>
      <p:sp>
        <p:nvSpPr>
          <p:cNvPr id="28697" name="Rectangle 27"/>
          <p:cNvSpPr>
            <a:spLocks noChangeArrowheads="1"/>
          </p:cNvSpPr>
          <p:nvPr/>
        </p:nvSpPr>
        <p:spPr bwMode="auto">
          <a:xfrm>
            <a:off x="5508625" y="4652963"/>
            <a:ext cx="26352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latin typeface="Comic Sans MS" pitchFamily="66" charset="0"/>
              </a:rPr>
              <a:t>Lisa is quieter</a:t>
            </a:r>
          </a:p>
        </p:txBody>
      </p:sp>
      <p:sp>
        <p:nvSpPr>
          <p:cNvPr id="28698" name="Rectangle 28"/>
          <p:cNvSpPr>
            <a:spLocks noChangeArrowheads="1"/>
          </p:cNvSpPr>
          <p:nvPr/>
        </p:nvSpPr>
        <p:spPr bwMode="auto">
          <a:xfrm>
            <a:off x="5219700" y="2636838"/>
            <a:ext cx="38973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latin typeface="Comic Sans MS" pitchFamily="66" charset="0"/>
              </a:rPr>
              <a:t>Molly studies harder.</a:t>
            </a:r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1835150" y="3019425"/>
            <a:ext cx="26162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They’re both</a:t>
            </a:r>
          </a:p>
          <a:p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 pretty outgoing</a:t>
            </a:r>
          </a:p>
        </p:txBody>
      </p:sp>
      <p:sp>
        <p:nvSpPr>
          <p:cNvPr id="93214" name="Rectangle 30"/>
          <p:cNvSpPr>
            <a:spLocks noChangeArrowheads="1"/>
          </p:cNvSpPr>
          <p:nvPr/>
        </p:nvSpPr>
        <p:spPr bwMode="auto">
          <a:xfrm>
            <a:off x="1692275" y="5106988"/>
            <a:ext cx="3455988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They look similar.</a:t>
            </a:r>
          </a:p>
          <a:p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They both have long, </a:t>
            </a:r>
          </a:p>
          <a:p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curly hair.</a:t>
            </a:r>
          </a:p>
        </p:txBody>
      </p:sp>
      <p:sp>
        <p:nvSpPr>
          <p:cNvPr id="93215" name="Rectangle 31"/>
          <p:cNvSpPr>
            <a:spLocks noChangeArrowheads="1"/>
          </p:cNvSpPr>
          <p:nvPr/>
        </p:nvSpPr>
        <p:spPr bwMode="auto">
          <a:xfrm>
            <a:off x="5148263" y="2997200"/>
            <a:ext cx="4176712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Molly is a little quieter. </a:t>
            </a:r>
          </a:p>
          <a:p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Pete plays baseball better.</a:t>
            </a:r>
          </a:p>
          <a:p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He speaks more loudly.</a:t>
            </a:r>
          </a:p>
        </p:txBody>
      </p:sp>
      <p:sp>
        <p:nvSpPr>
          <p:cNvPr id="93216" name="Rectangle 32"/>
          <p:cNvSpPr>
            <a:spLocks noChangeArrowheads="1"/>
          </p:cNvSpPr>
          <p:nvPr/>
        </p:nvSpPr>
        <p:spPr bwMode="auto">
          <a:xfrm>
            <a:off x="5364163" y="5013325"/>
            <a:ext cx="3671887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she’s smarter.</a:t>
            </a:r>
          </a:p>
          <a:p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 Mary is more outgoing.</a:t>
            </a:r>
          </a:p>
        </p:txBody>
      </p:sp>
      <p:pic>
        <p:nvPicPr>
          <p:cNvPr id="14" name="B-1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5715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3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3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3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3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 nodeType="clickPar">
                      <p:stCondLst>
                        <p:cond delay="0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8218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93213" grpId="0"/>
      <p:bldP spid="93214" grpId="0"/>
      <p:bldP spid="93215" grpId="0"/>
      <p:bldP spid="932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252413" y="458788"/>
            <a:ext cx="363378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400" b="1">
                <a:solidFill>
                  <a:srgbClr val="0000FF"/>
                </a:solidFill>
                <a:latin typeface="Times New Roman" pitchFamily="18" charset="0"/>
              </a:rPr>
              <a:t>Tape script</a:t>
            </a:r>
          </a:p>
        </p:txBody>
      </p:sp>
      <p:sp>
        <p:nvSpPr>
          <p:cNvPr id="29699" name="Text Box 4"/>
          <p:cNvSpPr txBox="1">
            <a:spLocks noChangeArrowheads="1"/>
          </p:cNvSpPr>
          <p:nvPr/>
        </p:nvSpPr>
        <p:spPr bwMode="auto">
          <a:xfrm>
            <a:off x="444500" y="1449388"/>
            <a:ext cx="8447088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/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kumimoji="1" lang="en-US" altLang="zh-CN" sz="3600" b="1">
                <a:solidFill>
                  <a:schemeClr val="accent2"/>
                </a:solidFill>
                <a:latin typeface="Times New Roman" pitchFamily="18" charset="0"/>
              </a:rPr>
              <a:t>Interviewer:</a:t>
            </a:r>
            <a:r>
              <a:rPr kumimoji="1" lang="en-US" altLang="zh-CN" sz="3600" b="1">
                <a:latin typeface="Times New Roman" pitchFamily="18" charset="0"/>
              </a:rPr>
              <a:t> Who’s your best friend, </a:t>
            </a:r>
          </a:p>
          <a:p>
            <a:pPr eaLnBrk="1" hangingPunct="1">
              <a:spcBef>
                <a:spcPct val="20000"/>
              </a:spcBef>
            </a:pPr>
            <a:r>
              <a:rPr kumimoji="1" lang="en-US" altLang="zh-CN" sz="3600" b="1">
                <a:latin typeface="Times New Roman" pitchFamily="18" charset="0"/>
              </a:rPr>
              <a:t>                       Molly?</a:t>
            </a:r>
          </a:p>
          <a:p>
            <a:pPr eaLnBrk="1" hangingPunct="1">
              <a:spcBef>
                <a:spcPct val="20000"/>
              </a:spcBef>
            </a:pPr>
            <a:r>
              <a:rPr kumimoji="1" lang="en-US" altLang="zh-CN" sz="3600" b="1">
                <a:solidFill>
                  <a:srgbClr val="FF6600"/>
                </a:solidFill>
                <a:latin typeface="Times New Roman" pitchFamily="18" charset="0"/>
              </a:rPr>
              <a:t>Molly:</a:t>
            </a:r>
            <a:r>
              <a:rPr kumimoji="1" lang="en-US" altLang="zh-CN" sz="3600" b="1">
                <a:latin typeface="Times New Roman" pitchFamily="18" charset="0"/>
              </a:rPr>
              <a:t> Peter.</a:t>
            </a:r>
          </a:p>
          <a:p>
            <a:pPr eaLnBrk="1" hangingPunct="1">
              <a:spcBef>
                <a:spcPct val="20000"/>
              </a:spcBef>
            </a:pPr>
            <a:r>
              <a:rPr kumimoji="1" lang="en-US" altLang="zh-CN" sz="3600" b="1">
                <a:solidFill>
                  <a:schemeClr val="accent2"/>
                </a:solidFill>
                <a:latin typeface="Times New Roman" pitchFamily="18" charset="0"/>
              </a:rPr>
              <a:t>Interviewer:</a:t>
            </a:r>
            <a:r>
              <a:rPr kumimoji="1" lang="en-US" altLang="zh-CN" sz="3600" b="1">
                <a:latin typeface="Times New Roman" pitchFamily="18" charset="0"/>
              </a:rPr>
              <a:t> Why do you like him? </a:t>
            </a:r>
          </a:p>
          <a:p>
            <a:pPr eaLnBrk="1" hangingPunct="1">
              <a:spcBef>
                <a:spcPct val="20000"/>
              </a:spcBef>
            </a:pPr>
            <a:r>
              <a:rPr kumimoji="1" lang="en-US" altLang="zh-CN" sz="3600" b="1">
                <a:solidFill>
                  <a:srgbClr val="FF6600"/>
                </a:solidFill>
                <a:latin typeface="Times New Roman" pitchFamily="18" charset="0"/>
              </a:rPr>
              <a:t>Molly:</a:t>
            </a:r>
            <a:r>
              <a:rPr kumimoji="1" lang="en-US" altLang="zh-CN" sz="3600" b="1">
                <a:latin typeface="Times New Roman" pitchFamily="18" charset="0"/>
              </a:rPr>
              <a:t> Because he </a:t>
            </a:r>
            <a:r>
              <a:rPr kumimoji="1" lang="en-US" altLang="zh-CN" sz="3600" b="1" i="1">
                <a:solidFill>
                  <a:srgbClr val="FF0000"/>
                </a:solidFill>
                <a:latin typeface="Times New Roman" pitchFamily="18" charset="0"/>
              </a:rPr>
              <a:t>likes to do</a:t>
            </a:r>
            <a:r>
              <a:rPr kumimoji="1" lang="en-US" altLang="zh-CN" sz="3600" b="1">
                <a:latin typeface="Times New Roman" pitchFamily="18" charset="0"/>
              </a:rPr>
              <a:t> the same </a:t>
            </a:r>
          </a:p>
          <a:p>
            <a:pPr eaLnBrk="1" hangingPunct="1">
              <a:spcBef>
                <a:spcPct val="20000"/>
              </a:spcBef>
            </a:pPr>
            <a:r>
              <a:rPr kumimoji="1" lang="en-US" altLang="zh-CN" sz="3600" b="1">
                <a:latin typeface="Times New Roman" pitchFamily="18" charset="0"/>
              </a:rPr>
              <a:t>           things as I do. He’s popular, too, </a:t>
            </a:r>
          </a:p>
          <a:p>
            <a:pPr eaLnBrk="1" hangingPunct="1">
              <a:spcBef>
                <a:spcPct val="20000"/>
              </a:spcBef>
            </a:pPr>
            <a:r>
              <a:rPr kumimoji="1" lang="en-US" altLang="zh-CN" sz="3600" b="1">
                <a:latin typeface="Times New Roman" pitchFamily="18" charset="0"/>
              </a:rPr>
              <a:t>           and he’s good at sports.</a:t>
            </a:r>
            <a:endParaRPr lang="en-US" altLang="zh-CN" sz="360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381000"/>
            <a:ext cx="8281988" cy="6248400"/>
          </a:xfrm>
          <a:noFill/>
        </p:spPr>
        <p:txBody>
          <a:bodyPr wrap="none"/>
          <a:lstStyle/>
          <a:p>
            <a:pPr marL="1347788" indent="-1347788" eaLnBrk="1" hangingPunct="1">
              <a:lnSpc>
                <a:spcPct val="135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200" b="1" smtClean="0">
                <a:solidFill>
                  <a:schemeClr val="accent2"/>
                </a:solidFill>
                <a:latin typeface="Times New Roman" pitchFamily="18" charset="0"/>
              </a:rPr>
              <a:t>Interviewer:</a:t>
            </a:r>
            <a:r>
              <a:rPr lang="en-US" altLang="zh-CN" sz="3200" b="1" smtClean="0">
                <a:latin typeface="Times New Roman" pitchFamily="18" charset="0"/>
              </a:rPr>
              <a:t> </a:t>
            </a:r>
            <a:r>
              <a:rPr lang="en-US" altLang="zh-CN" sz="3200" b="1" i="1" smtClean="0">
                <a:solidFill>
                  <a:srgbClr val="FF0000"/>
                </a:solidFill>
                <a:latin typeface="Times New Roman" pitchFamily="18" charset="0"/>
              </a:rPr>
              <a:t>Is</a:t>
            </a:r>
            <a:r>
              <a:rPr lang="en-US" altLang="zh-CN" sz="3200" b="1" i="1" smtClean="0">
                <a:latin typeface="Times New Roman" pitchFamily="18" charset="0"/>
              </a:rPr>
              <a:t> </a:t>
            </a:r>
            <a:r>
              <a:rPr lang="en-US" altLang="zh-CN" sz="3200" b="1" smtClean="0">
                <a:latin typeface="Times New Roman" pitchFamily="18" charset="0"/>
              </a:rPr>
              <a:t>he </a:t>
            </a:r>
            <a:r>
              <a:rPr lang="en-US" altLang="zh-CN" sz="3200" b="1" i="1" smtClean="0">
                <a:solidFill>
                  <a:srgbClr val="FF0000"/>
                </a:solidFill>
                <a:latin typeface="Times New Roman" pitchFamily="18" charset="0"/>
              </a:rPr>
              <a:t>different from</a:t>
            </a:r>
            <a:r>
              <a:rPr lang="en-US" altLang="zh-CN" sz="3200" b="1" smtClean="0">
                <a:latin typeface="Times New Roman" pitchFamily="18" charset="0"/>
              </a:rPr>
              <a:t> you in </a:t>
            </a:r>
          </a:p>
          <a:p>
            <a:pPr marL="1347788" indent="-1347788" eaLnBrk="1" hangingPunct="1">
              <a:lnSpc>
                <a:spcPct val="135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200" b="1" smtClean="0">
                <a:latin typeface="Times New Roman" pitchFamily="18" charset="0"/>
              </a:rPr>
              <a:t>                      any way?</a:t>
            </a:r>
          </a:p>
          <a:p>
            <a:pPr marL="1347788" indent="-1347788" eaLnBrk="1" hangingPunct="1">
              <a:lnSpc>
                <a:spcPct val="135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200" b="1" smtClean="0">
                <a:solidFill>
                  <a:srgbClr val="FF6600"/>
                </a:solidFill>
                <a:latin typeface="Times New Roman" pitchFamily="18" charset="0"/>
              </a:rPr>
              <a:t>Molly:</a:t>
            </a:r>
            <a:r>
              <a:rPr lang="en-US" altLang="zh-CN" sz="3200" b="1" smtClean="0">
                <a:latin typeface="Times New Roman" pitchFamily="18" charset="0"/>
              </a:rPr>
              <a:t> Well, yes. I like to study. I study </a:t>
            </a:r>
          </a:p>
          <a:p>
            <a:pPr marL="1347788" indent="-1347788" eaLnBrk="1" hangingPunct="1">
              <a:lnSpc>
                <a:spcPct val="135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200" b="1" smtClean="0">
                <a:latin typeface="Times New Roman" pitchFamily="18" charset="0"/>
              </a:rPr>
              <a:t>             </a:t>
            </a:r>
            <a:r>
              <a:rPr lang="en-US" altLang="zh-CN" sz="3200" b="1" i="1" smtClean="0">
                <a:solidFill>
                  <a:srgbClr val="FF0000"/>
                </a:solidFill>
                <a:latin typeface="Times New Roman" pitchFamily="18" charset="0"/>
              </a:rPr>
              <a:t>harder than</a:t>
            </a:r>
            <a:r>
              <a:rPr lang="en-US" altLang="zh-CN" sz="3200" b="1" smtClean="0">
                <a:latin typeface="Times New Roman" pitchFamily="18" charset="0"/>
              </a:rPr>
              <a:t> peter. He plays </a:t>
            </a:r>
          </a:p>
          <a:p>
            <a:pPr marL="1347788" indent="-1347788" eaLnBrk="1" hangingPunct="1">
              <a:lnSpc>
                <a:spcPct val="135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200" b="1" smtClean="0">
                <a:latin typeface="Times New Roman" pitchFamily="18" charset="0"/>
              </a:rPr>
              <a:t>             basketball </a:t>
            </a:r>
            <a:r>
              <a:rPr lang="en-US" altLang="zh-CN" sz="3200" b="1" i="1" smtClean="0">
                <a:solidFill>
                  <a:srgbClr val="FF0000"/>
                </a:solidFill>
                <a:latin typeface="Times New Roman" pitchFamily="18" charset="0"/>
              </a:rPr>
              <a:t>better than</a:t>
            </a:r>
            <a:r>
              <a:rPr lang="en-US" altLang="zh-CN" sz="3200" b="1" smtClean="0">
                <a:latin typeface="Times New Roman" pitchFamily="18" charset="0"/>
              </a:rPr>
              <a:t> me.</a:t>
            </a:r>
          </a:p>
          <a:p>
            <a:pPr marL="1347788" indent="-1347788" eaLnBrk="1" hangingPunct="1">
              <a:lnSpc>
                <a:spcPct val="135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200" b="1" smtClean="0">
                <a:solidFill>
                  <a:schemeClr val="accent2"/>
                </a:solidFill>
                <a:latin typeface="Times New Roman" pitchFamily="18" charset="0"/>
              </a:rPr>
              <a:t>Interviewer:</a:t>
            </a:r>
            <a:r>
              <a:rPr lang="en-US" altLang="zh-CN" sz="3200" b="1" smtClean="0">
                <a:latin typeface="Times New Roman" pitchFamily="18" charset="0"/>
              </a:rPr>
              <a:t> Ok, I see…</a:t>
            </a:r>
          </a:p>
          <a:p>
            <a:pPr marL="1347788" indent="-1347788" eaLnBrk="1" hangingPunct="1">
              <a:lnSpc>
                <a:spcPct val="135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200" b="1" smtClean="0">
                <a:solidFill>
                  <a:srgbClr val="FF6600"/>
                </a:solidFill>
                <a:latin typeface="Times New Roman" pitchFamily="18" charset="0"/>
              </a:rPr>
              <a:t>Molly:</a:t>
            </a:r>
            <a:r>
              <a:rPr lang="en-US" altLang="zh-CN" sz="3200" b="1" smtClean="0">
                <a:latin typeface="Times New Roman" pitchFamily="18" charset="0"/>
              </a:rPr>
              <a:t> Oh, and he speaks </a:t>
            </a:r>
            <a:r>
              <a:rPr lang="en-US" altLang="zh-CN" sz="3200" b="1" i="1" smtClean="0">
                <a:solidFill>
                  <a:srgbClr val="FF0000"/>
                </a:solidFill>
                <a:latin typeface="Times New Roman" pitchFamily="18" charset="0"/>
              </a:rPr>
              <a:t>more loudly than</a:t>
            </a:r>
            <a:r>
              <a:rPr lang="en-US" altLang="zh-CN" sz="3200" b="1" smtClean="0">
                <a:latin typeface="Times New Roman" pitchFamily="18" charset="0"/>
              </a:rPr>
              <a:t> </a:t>
            </a:r>
          </a:p>
          <a:p>
            <a:pPr marL="1347788" indent="-1347788" eaLnBrk="1" hangingPunct="1">
              <a:lnSpc>
                <a:spcPct val="135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200" b="1" smtClean="0">
                <a:latin typeface="Times New Roman" pitchFamily="18" charset="0"/>
              </a:rPr>
              <a:t>             me. I’m </a:t>
            </a:r>
            <a:r>
              <a:rPr lang="en-US" altLang="zh-CN" sz="3200" b="1" i="1" smtClean="0">
                <a:solidFill>
                  <a:srgbClr val="FF0000"/>
                </a:solidFill>
                <a:latin typeface="Times New Roman" pitchFamily="18" charset="0"/>
              </a:rPr>
              <a:t>a little quieter</a:t>
            </a:r>
            <a:r>
              <a:rPr lang="en-US" altLang="zh-CN" sz="3200" b="1" smtClean="0">
                <a:latin typeface="Times New Roman" pitchFamily="18" charset="0"/>
              </a:rPr>
              <a:t>. But I’d say </a:t>
            </a:r>
          </a:p>
          <a:p>
            <a:pPr marL="1347788" indent="-1347788" eaLnBrk="1" hangingPunct="1">
              <a:lnSpc>
                <a:spcPct val="135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200" b="1" smtClean="0">
                <a:latin typeface="Times New Roman" pitchFamily="18" charset="0"/>
              </a:rPr>
              <a:t>             we’re both pretty outgoing.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549275"/>
            <a:ext cx="8159750" cy="5759450"/>
          </a:xfrm>
          <a:noFill/>
        </p:spPr>
        <p:txBody>
          <a:bodyPr wrap="none"/>
          <a:lstStyle/>
          <a:p>
            <a:pPr marL="1524000" indent="-1524000" eaLnBrk="1" hangingPunct="1">
              <a:lnSpc>
                <a:spcPct val="12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300" b="1" smtClean="0">
                <a:solidFill>
                  <a:schemeClr val="accent2"/>
                </a:solidFill>
                <a:latin typeface="Times New Roman" pitchFamily="18" charset="0"/>
              </a:rPr>
              <a:t>Interviewer:</a:t>
            </a:r>
            <a:r>
              <a:rPr lang="en-US" altLang="zh-CN" sz="3300" b="1" smtClean="0">
                <a:latin typeface="Times New Roman" pitchFamily="18" charset="0"/>
              </a:rPr>
              <a:t> How about you, Mary? </a:t>
            </a:r>
          </a:p>
          <a:p>
            <a:pPr marL="1524000" indent="-1524000" eaLnBrk="1" hangingPunct="1">
              <a:lnSpc>
                <a:spcPct val="12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300" b="1" smtClean="0">
                <a:latin typeface="Times New Roman" pitchFamily="18" charset="0"/>
              </a:rPr>
              <a:t>                      Who’s your best friend?</a:t>
            </a:r>
          </a:p>
          <a:p>
            <a:pPr marL="1524000" indent="-1524000" eaLnBrk="1" hangingPunct="1">
              <a:lnSpc>
                <a:spcPct val="12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300" b="1" smtClean="0">
                <a:solidFill>
                  <a:srgbClr val="FF0000"/>
                </a:solidFill>
                <a:latin typeface="Times New Roman" pitchFamily="18" charset="0"/>
              </a:rPr>
              <a:t>Mary:</a:t>
            </a:r>
            <a:r>
              <a:rPr lang="en-US" altLang="zh-CN" sz="3300" b="1" smtClean="0">
                <a:latin typeface="Times New Roman" pitchFamily="18" charset="0"/>
              </a:rPr>
              <a:t> My best friend is Lisa.</a:t>
            </a:r>
          </a:p>
          <a:p>
            <a:pPr marL="1524000" indent="-1524000" eaLnBrk="1" hangingPunct="1">
              <a:lnSpc>
                <a:spcPct val="12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300" b="1" smtClean="0">
                <a:solidFill>
                  <a:schemeClr val="accent2"/>
                </a:solidFill>
                <a:latin typeface="Times New Roman" pitchFamily="18" charset="0"/>
              </a:rPr>
              <a:t>Interviewer:</a:t>
            </a:r>
            <a:r>
              <a:rPr lang="en-US" altLang="zh-CN" sz="3300" b="1" smtClean="0">
                <a:latin typeface="Times New Roman" pitchFamily="18" charset="0"/>
              </a:rPr>
              <a:t> What do you like about </a:t>
            </a:r>
          </a:p>
          <a:p>
            <a:pPr marL="1524000" indent="-1524000" eaLnBrk="1" hangingPunct="1">
              <a:lnSpc>
                <a:spcPct val="12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300" b="1" smtClean="0">
                <a:latin typeface="Times New Roman" pitchFamily="18" charset="0"/>
              </a:rPr>
              <a:t>                       her?</a:t>
            </a:r>
          </a:p>
          <a:p>
            <a:pPr marL="1524000" indent="-1524000" eaLnBrk="1" hangingPunct="1">
              <a:lnSpc>
                <a:spcPct val="12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300" b="1" smtClean="0">
                <a:solidFill>
                  <a:srgbClr val="FF0000"/>
                </a:solidFill>
                <a:latin typeface="Times New Roman" pitchFamily="18" charset="0"/>
              </a:rPr>
              <a:t>Mary:</a:t>
            </a:r>
            <a:r>
              <a:rPr lang="en-US" altLang="zh-CN" sz="3300" b="1" smtClean="0">
                <a:latin typeface="Times New Roman" pitchFamily="18" charset="0"/>
              </a:rPr>
              <a:t> Well, she’s </a:t>
            </a:r>
            <a:r>
              <a:rPr lang="en-US" altLang="zh-CN" sz="3300" b="1" i="1" smtClean="0">
                <a:solidFill>
                  <a:srgbClr val="FF0000"/>
                </a:solidFill>
                <a:latin typeface="Times New Roman" pitchFamily="18" charset="0"/>
              </a:rPr>
              <a:t>a good listener</a:t>
            </a:r>
            <a:r>
              <a:rPr lang="en-US" altLang="zh-CN" sz="3300" b="1" smtClean="0">
                <a:latin typeface="Times New Roman" pitchFamily="18" charset="0"/>
              </a:rPr>
              <a:t>, and </a:t>
            </a:r>
          </a:p>
          <a:p>
            <a:pPr marL="1524000" indent="-1524000" eaLnBrk="1" hangingPunct="1">
              <a:lnSpc>
                <a:spcPct val="12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300" b="1" smtClean="0">
                <a:latin typeface="Times New Roman" pitchFamily="18" charset="0"/>
              </a:rPr>
              <a:t>             that’s important to me.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762000"/>
            <a:ext cx="8255000" cy="4591050"/>
          </a:xfrm>
          <a:noFill/>
        </p:spPr>
        <p:txBody>
          <a:bodyPr wrap="none"/>
          <a:lstStyle/>
          <a:p>
            <a:pPr marL="1524000" indent="-1524000" eaLnBrk="1" hangingPunct="1">
              <a:lnSpc>
                <a:spcPct val="14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300" b="1" smtClean="0">
                <a:solidFill>
                  <a:schemeClr val="accent2"/>
                </a:solidFill>
                <a:latin typeface="Times New Roman" pitchFamily="18" charset="0"/>
              </a:rPr>
              <a:t>Interviewer:</a:t>
            </a:r>
            <a:r>
              <a:rPr lang="en-US" altLang="zh-CN" sz="3300" b="1" smtClean="0">
                <a:latin typeface="Times New Roman" pitchFamily="18" charset="0"/>
              </a:rPr>
              <a:t> Is she a lot like you</a:t>
            </a:r>
            <a:r>
              <a:rPr lang="zh-CN" altLang="en-US" sz="3300" b="1" smtClean="0">
                <a:latin typeface="Times New Roman" pitchFamily="18" charset="0"/>
              </a:rPr>
              <a:t>？</a:t>
            </a:r>
          </a:p>
          <a:p>
            <a:pPr marL="1524000" indent="-1524000" eaLnBrk="1" hangingPunct="1">
              <a:lnSpc>
                <a:spcPct val="14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300" b="1" smtClean="0">
                <a:solidFill>
                  <a:srgbClr val="FF0000"/>
                </a:solidFill>
                <a:latin typeface="Times New Roman" pitchFamily="18" charset="0"/>
              </a:rPr>
              <a:t>Mary:</a:t>
            </a:r>
            <a:r>
              <a:rPr lang="en-US" altLang="zh-CN" sz="3300" b="1" smtClean="0">
                <a:latin typeface="Times New Roman" pitchFamily="18" charset="0"/>
              </a:rPr>
              <a:t> Some people say we look </a:t>
            </a:r>
          </a:p>
          <a:p>
            <a:pPr marL="1524000" indent="-1524000" eaLnBrk="1" hangingPunct="1">
              <a:lnSpc>
                <a:spcPct val="14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300" b="1" smtClean="0">
                <a:latin typeface="Times New Roman" pitchFamily="18" charset="0"/>
              </a:rPr>
              <a:t>similar. We’re both tall, and we both </a:t>
            </a:r>
          </a:p>
          <a:p>
            <a:pPr marL="1524000" indent="-1524000" eaLnBrk="1" hangingPunct="1">
              <a:lnSpc>
                <a:spcPct val="14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300" b="1" smtClean="0">
                <a:latin typeface="Times New Roman" pitchFamily="18" charset="0"/>
              </a:rPr>
              <a:t>have long, curly hair. But Lisa </a:t>
            </a:r>
            <a:r>
              <a:rPr lang="en-US" altLang="zh-CN" sz="3300" b="1" i="1" smtClean="0">
                <a:solidFill>
                  <a:srgbClr val="FF0000"/>
                </a:solidFill>
                <a:latin typeface="Times New Roman" pitchFamily="18" charset="0"/>
              </a:rPr>
              <a:t>is quieter</a:t>
            </a:r>
          </a:p>
          <a:p>
            <a:pPr marL="1524000" indent="-1524000" eaLnBrk="1" hangingPunct="1">
              <a:lnSpc>
                <a:spcPct val="14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300" b="1" i="1" smtClean="0">
                <a:solidFill>
                  <a:srgbClr val="FF0000"/>
                </a:solidFill>
                <a:latin typeface="Times New Roman" pitchFamily="18" charset="0"/>
              </a:rPr>
              <a:t> than</a:t>
            </a:r>
            <a:r>
              <a:rPr lang="en-US" altLang="zh-CN" sz="3300" b="1" smtClean="0">
                <a:latin typeface="Times New Roman" pitchFamily="18" charset="0"/>
              </a:rPr>
              <a:t> me. I’m always talking. She’s also </a:t>
            </a:r>
          </a:p>
          <a:p>
            <a:pPr marL="1524000" indent="-1524000" eaLnBrk="1" hangingPunct="1">
              <a:lnSpc>
                <a:spcPct val="14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300" b="1" smtClean="0">
                <a:latin typeface="Times New Roman" pitchFamily="18" charset="0"/>
              </a:rPr>
              <a:t>smarter. I’m more outgoing.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852863" y="2924175"/>
            <a:ext cx="1152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kid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116013" y="2932113"/>
            <a:ext cx="15843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mirror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940425" y="2924175"/>
            <a:ext cx="18002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grade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087438" y="5876925"/>
            <a:ext cx="19446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saying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708400" y="5949950"/>
            <a:ext cx="15113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hand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6084888" y="5956300"/>
            <a:ext cx="15827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heart</a:t>
            </a:r>
          </a:p>
        </p:txBody>
      </p:sp>
      <p:pic>
        <p:nvPicPr>
          <p:cNvPr id="12295" name="Picture 7" descr="http://t3.baidu.com/it/u=2973231474,1680196086&amp;fm=23&amp;gp=0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900112" y="805376"/>
            <a:ext cx="1893887" cy="1893887"/>
          </a:xfrm>
          <a:prstGeom prst="ellipse">
            <a:avLst/>
          </a:prstGeom>
          <a:noFill/>
          <a:ln>
            <a:noFill/>
          </a:ln>
          <a:extLst/>
        </p:spPr>
      </p:pic>
      <p:pic>
        <p:nvPicPr>
          <p:cNvPr id="12296" name="Picture 8" descr="E:\图片库\人物\男孩2.jpg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3725182" y="836712"/>
            <a:ext cx="1007169" cy="1831216"/>
          </a:xfrm>
          <a:prstGeom prst="ellipse">
            <a:avLst/>
          </a:prstGeom>
          <a:noFill/>
          <a:ln>
            <a:noFill/>
          </a:ln>
          <a:extLst/>
        </p:spPr>
      </p:pic>
      <p:pic>
        <p:nvPicPr>
          <p:cNvPr id="12298" name="Picture 10" descr="http://t2.baidu.com/it/u=1747772972,3553939275&amp;fm=23&amp;gp=0.jpg"/>
          <p:cNvPicPr>
            <a:picLocks noChangeAspect="1" noChangeArrowheads="1"/>
          </p:cNvPicPr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5795962" y="1050079"/>
            <a:ext cx="1944688" cy="1478237"/>
          </a:xfrm>
          <a:prstGeom prst="ellipse">
            <a:avLst/>
          </a:prstGeom>
          <a:noFill/>
          <a:ln>
            <a:noFill/>
          </a:ln>
          <a:extLst/>
        </p:spPr>
      </p:pic>
      <p:pic>
        <p:nvPicPr>
          <p:cNvPr id="12300" name="Picture 12" descr="http://t3.baidu.com/it/u=3977647582,3857605223&amp;fm=23&amp;gp=0.jpg"/>
          <p:cNvPicPr>
            <a:picLocks noChangeAspect="1" noChangeArrowheads="1"/>
          </p:cNvPicPr>
          <p:nvPr/>
        </p:nvPicPr>
        <p:blipFill>
          <a:blip r:embed="rId5">
            <a:extLst/>
          </a:blip>
          <a:srcRect/>
          <a:stretch>
            <a:fillRect/>
          </a:stretch>
        </p:blipFill>
        <p:spPr bwMode="auto">
          <a:xfrm>
            <a:off x="1134268" y="3852862"/>
            <a:ext cx="1547813" cy="1862138"/>
          </a:xfrm>
          <a:prstGeom prst="ellipse">
            <a:avLst/>
          </a:prstGeom>
          <a:noFill/>
          <a:ln>
            <a:noFill/>
          </a:ln>
          <a:extLst/>
        </p:spPr>
      </p:pic>
      <p:pic>
        <p:nvPicPr>
          <p:cNvPr id="12302" name="Picture 14" descr="http://t1.baidu.com/it/u=4121375840,4288448258&amp;fm=23&amp;gp=0.jpg"/>
          <p:cNvPicPr>
            <a:picLocks noChangeAspect="1" noChangeArrowheads="1"/>
          </p:cNvPicPr>
          <p:nvPr/>
        </p:nvPicPr>
        <p:blipFill>
          <a:blip r:embed="rId6">
            <a:extLst/>
          </a:blip>
          <a:srcRect b="4221"/>
          <a:stretch>
            <a:fillRect/>
          </a:stretch>
        </p:blipFill>
        <p:spPr bwMode="auto">
          <a:xfrm>
            <a:off x="3563938" y="3932238"/>
            <a:ext cx="1800225" cy="1873250"/>
          </a:xfrm>
          <a:prstGeom prst="ellipse">
            <a:avLst/>
          </a:prstGeom>
          <a:noFill/>
          <a:ln>
            <a:noFill/>
          </a:ln>
          <a:extLst/>
        </p:spPr>
      </p:pic>
      <p:pic>
        <p:nvPicPr>
          <p:cNvPr id="12304" name="Picture 16" descr="http://t1.baidu.com/it/u=1635781493,4145224106&amp;fm=23&amp;gp=0.jpg"/>
          <p:cNvPicPr>
            <a:picLocks noChangeAspect="1" noChangeArrowheads="1"/>
          </p:cNvPicPr>
          <p:nvPr/>
        </p:nvPicPr>
        <p:blipFill>
          <a:blip r:embed="rId7">
            <a:extLst/>
          </a:blip>
          <a:srcRect/>
          <a:stretch>
            <a:fillRect/>
          </a:stretch>
        </p:blipFill>
        <p:spPr bwMode="auto">
          <a:xfrm>
            <a:off x="5940425" y="3724275"/>
            <a:ext cx="1511300" cy="2119313"/>
          </a:xfrm>
          <a:prstGeom prst="ellipse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ChangeArrowheads="1"/>
          </p:cNvSpPr>
          <p:nvPr/>
        </p:nvSpPr>
        <p:spPr bwMode="auto">
          <a:xfrm>
            <a:off x="304800" y="2438400"/>
            <a:ext cx="8610600" cy="213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CC99">
                  <a:alpha val="67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457200" y="1066800"/>
            <a:ext cx="731678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tabLst>
                <a:tab pos="495300" algn="l"/>
                <a:tab pos="5273675" algn="r"/>
              </a:tabLst>
            </a:pPr>
            <a:r>
              <a:rPr lang="en-US" altLang="zh-CN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1e Talk about Molly and Mary and their </a:t>
            </a:r>
          </a:p>
          <a:p>
            <a:pPr>
              <a:tabLst>
                <a:tab pos="495300" algn="l"/>
                <a:tab pos="5273675" algn="r"/>
              </a:tabLst>
            </a:pPr>
            <a:r>
              <a:rPr lang="en-US" altLang="zh-CN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best friends.</a:t>
            </a:r>
            <a:endParaRPr lang="en-US" altLang="zh-CN" sz="3200" b="1">
              <a:solidFill>
                <a:schemeClr val="accent2"/>
              </a:solidFill>
            </a:endParaRP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457200" y="2643188"/>
            <a:ext cx="8412163" cy="190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45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A: Molly studies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harder than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her best friend.</a:t>
            </a:r>
            <a:endParaRPr lang="en-US" altLang="zh-CN" sz="3200" b="1"/>
          </a:p>
          <a:p>
            <a:pPr>
              <a:lnSpc>
                <a:spcPct val="145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B: Well, Mary and her best friend are both tall.</a:t>
            </a:r>
          </a:p>
          <a:p>
            <a:pPr eaLnBrk="1" hangingPunct="1">
              <a:lnSpc>
                <a:spcPct val="145000"/>
              </a:lnSpc>
            </a:pP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u=2265645196,1459746446&amp;gp=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4212" name="Group 4"/>
          <p:cNvGraphicFramePr>
            <a:graphicFrameLocks noGrp="1"/>
          </p:cNvGraphicFramePr>
          <p:nvPr/>
        </p:nvGraphicFramePr>
        <p:xfrm>
          <a:off x="250825" y="1052513"/>
          <a:ext cx="8677275" cy="5400675"/>
        </p:xfrm>
        <a:graphic>
          <a:graphicData uri="http://schemas.openxmlformats.org/drawingml/2006/table">
            <a:tbl>
              <a:tblPr/>
              <a:tblGrid>
                <a:gridCol w="865188"/>
                <a:gridCol w="2447925"/>
                <a:gridCol w="2376487"/>
                <a:gridCol w="2987675"/>
              </a:tblGrid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宋体" pitchFamily="2" charset="-122"/>
                        </a:rPr>
                        <a:t>Likes about their best friends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宋体" pitchFamily="2" charset="-122"/>
                        </a:rPr>
                        <a:t>Different from their best friends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宋体" pitchFamily="2" charset="-122"/>
                        </a:rPr>
                        <a:t>Molly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2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宋体" pitchFamily="2" charset="-122"/>
                        </a:rPr>
                        <a:t>Mary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4234" name="Text Box 26"/>
          <p:cNvSpPr txBox="1">
            <a:spLocks noChangeArrowheads="1"/>
          </p:cNvSpPr>
          <p:nvPr/>
        </p:nvSpPr>
        <p:spPr bwMode="auto">
          <a:xfrm>
            <a:off x="1042988" y="2133600"/>
            <a:ext cx="288131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</a:rPr>
              <a:t>Peter likes to do the same things,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 popular, </a:t>
            </a:r>
          </a:p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good at sports</a:t>
            </a:r>
          </a:p>
        </p:txBody>
      </p:sp>
      <p:sp>
        <p:nvSpPr>
          <p:cNvPr id="94235" name="Text Box 27"/>
          <p:cNvSpPr txBox="1">
            <a:spLocks noChangeArrowheads="1"/>
          </p:cNvSpPr>
          <p:nvPr/>
        </p:nvSpPr>
        <p:spPr bwMode="auto">
          <a:xfrm>
            <a:off x="1042988" y="4365625"/>
            <a:ext cx="2592387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Lisa is a good listener.</a:t>
            </a:r>
          </a:p>
        </p:txBody>
      </p:sp>
      <p:sp>
        <p:nvSpPr>
          <p:cNvPr id="94236" name="Text Box 28"/>
          <p:cNvSpPr txBox="1">
            <a:spLocks noChangeArrowheads="1"/>
          </p:cNvSpPr>
          <p:nvPr/>
        </p:nvSpPr>
        <p:spPr bwMode="auto">
          <a:xfrm>
            <a:off x="3563938" y="2205038"/>
            <a:ext cx="2447925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They are both </a:t>
            </a:r>
          </a:p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pretty outgoing</a:t>
            </a:r>
            <a:r>
              <a:rPr lang="en-US" altLang="zh-CN" sz="2400" b="1">
                <a:solidFill>
                  <a:srgbClr val="FF0000"/>
                </a:solidFill>
                <a:latin typeface="Comic Sans MS" pitchFamily="66" charset="0"/>
              </a:rPr>
              <a:t>  </a:t>
            </a:r>
          </a:p>
        </p:txBody>
      </p:sp>
      <p:sp>
        <p:nvSpPr>
          <p:cNvPr id="94237" name="Text Box 29"/>
          <p:cNvSpPr txBox="1">
            <a:spLocks noChangeArrowheads="1"/>
          </p:cNvSpPr>
          <p:nvPr/>
        </p:nvSpPr>
        <p:spPr bwMode="auto">
          <a:xfrm>
            <a:off x="5868988" y="1871663"/>
            <a:ext cx="3240087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latin typeface="Times New Roman" pitchFamily="18" charset="0"/>
              </a:rPr>
              <a:t>Molly studies harder. </a:t>
            </a:r>
          </a:p>
          <a:p>
            <a:pPr eaLnBrk="1" hangingPunct="1"/>
            <a:r>
              <a:rPr lang="en-US" altLang="zh-CN" sz="2400" b="1">
                <a:latin typeface="Times New Roman" pitchFamily="18" charset="0"/>
              </a:rPr>
              <a:t>Molly is a little quieter.</a:t>
            </a:r>
          </a:p>
          <a:p>
            <a:pPr eaLnBrk="1" hangingPunct="1"/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Peter plays baseball better. speaks more loudly.</a:t>
            </a:r>
          </a:p>
        </p:txBody>
      </p:sp>
      <p:sp>
        <p:nvSpPr>
          <p:cNvPr id="94238" name="Text Box 30"/>
          <p:cNvSpPr txBox="1">
            <a:spLocks noChangeArrowheads="1"/>
          </p:cNvSpPr>
          <p:nvPr/>
        </p:nvSpPr>
        <p:spPr bwMode="auto">
          <a:xfrm>
            <a:off x="3492500" y="4221163"/>
            <a:ext cx="2520950" cy="222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</a:rPr>
              <a:t>They’re both tall. </a:t>
            </a:r>
          </a:p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look similar, both have long, curly hair.</a:t>
            </a:r>
          </a:p>
        </p:txBody>
      </p:sp>
      <p:sp>
        <p:nvSpPr>
          <p:cNvPr id="94239" name="Text Box 31"/>
          <p:cNvSpPr txBox="1">
            <a:spLocks noChangeArrowheads="1"/>
          </p:cNvSpPr>
          <p:nvPr/>
        </p:nvSpPr>
        <p:spPr bwMode="auto">
          <a:xfrm>
            <a:off x="6156325" y="4292600"/>
            <a:ext cx="244951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</a:rPr>
              <a:t>Lisa is quieter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  she’s smarter. </a:t>
            </a:r>
          </a:p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Mary is more outgoing.</a:t>
            </a:r>
          </a:p>
        </p:txBody>
      </p:sp>
      <p:sp>
        <p:nvSpPr>
          <p:cNvPr id="34847" name="Rectangle 32"/>
          <p:cNvSpPr>
            <a:spLocks noChangeArrowheads="1"/>
          </p:cNvSpPr>
          <p:nvPr/>
        </p:nvSpPr>
        <p:spPr bwMode="auto">
          <a:xfrm>
            <a:off x="3203575" y="620713"/>
            <a:ext cx="16859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b="1">
                <a:solidFill>
                  <a:schemeClr val="bg1"/>
                </a:solidFill>
              </a:rPr>
              <a:t>Pairwork</a:t>
            </a:r>
          </a:p>
        </p:txBody>
      </p:sp>
      <p:sp>
        <p:nvSpPr>
          <p:cNvPr id="34848" name="Oval 33"/>
          <p:cNvSpPr>
            <a:spLocks noChangeArrowheads="1"/>
          </p:cNvSpPr>
          <p:nvPr/>
        </p:nvSpPr>
        <p:spPr bwMode="auto">
          <a:xfrm>
            <a:off x="0" y="188913"/>
            <a:ext cx="647700" cy="647700"/>
          </a:xfrm>
          <a:prstGeom prst="ellipse">
            <a:avLst/>
          </a:pr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zh-CN" sz="2400" b="1">
                <a:solidFill>
                  <a:srgbClr val="800080"/>
                </a:solidFill>
                <a:latin typeface="Arial Black" pitchFamily="34" charset="0"/>
              </a:rPr>
              <a:t>1e</a:t>
            </a:r>
          </a:p>
        </p:txBody>
      </p:sp>
      <p:sp>
        <p:nvSpPr>
          <p:cNvPr id="34849" name="Rectangle 34"/>
          <p:cNvSpPr>
            <a:spLocks noChangeArrowheads="1"/>
          </p:cNvSpPr>
          <p:nvPr/>
        </p:nvSpPr>
        <p:spPr bwMode="auto">
          <a:xfrm>
            <a:off x="3492500" y="1052513"/>
            <a:ext cx="24082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latin typeface="Comic Sans MS" pitchFamily="66" charset="0"/>
              </a:rPr>
              <a:t>The same as</a:t>
            </a:r>
          </a:p>
          <a:p>
            <a:r>
              <a:rPr lang="en-US" altLang="zh-CN" sz="2000" b="1">
                <a:latin typeface="Comic Sans MS" pitchFamily="66" charset="0"/>
              </a:rPr>
              <a:t>their best friends</a:t>
            </a:r>
          </a:p>
        </p:txBody>
      </p:sp>
      <p:sp>
        <p:nvSpPr>
          <p:cNvPr id="34850" name="Text Box 35"/>
          <p:cNvSpPr txBox="1">
            <a:spLocks noChangeArrowheads="1"/>
          </p:cNvSpPr>
          <p:nvPr/>
        </p:nvSpPr>
        <p:spPr bwMode="auto">
          <a:xfrm>
            <a:off x="358775" y="188913"/>
            <a:ext cx="88931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Talk about Molly and Mary and their best friends</a:t>
            </a:r>
            <a:r>
              <a:rPr kumimoji="1" lang="en-US" altLang="zh-CN" sz="1600">
                <a:solidFill>
                  <a:srgbClr val="FFFF00"/>
                </a:solidFill>
                <a:latin typeface="Times New Roman" pitchFamily="18" charset="0"/>
              </a:rPr>
              <a:t>.</a:t>
            </a:r>
            <a:r>
              <a:rPr kumimoji="1" lang="en-US" altLang="zh-CN" sz="3200">
                <a:solidFill>
                  <a:srgbClr val="FFFF00"/>
                </a:solidFill>
                <a:latin typeface="Times New Roman" pitchFamily="18" charset="0"/>
              </a:rPr>
              <a:t>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4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4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4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4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4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4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34" grpId="0"/>
      <p:bldP spid="94235" grpId="0"/>
      <p:bldP spid="94236" grpId="0"/>
      <p:bldP spid="94237" grpId="0"/>
      <p:bldP spid="94238" grpId="0"/>
      <p:bldP spid="942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229600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4000" b="1" i="1">
                <a:solidFill>
                  <a:srgbClr val="FF0000"/>
                </a:solidFill>
                <a:latin typeface="Times New Roman" pitchFamily="18" charset="0"/>
              </a:rPr>
              <a:t>Group work</a:t>
            </a:r>
            <a:r>
              <a:rPr kumimoji="1" lang="en-US" altLang="zh-CN" sz="4000" b="1" i="1">
                <a:solidFill>
                  <a:srgbClr val="669900"/>
                </a:solidFill>
                <a:latin typeface="Times New Roman" pitchFamily="18" charset="0"/>
              </a:rPr>
              <a:t> :</a:t>
            </a:r>
            <a:r>
              <a:rPr kumimoji="1" lang="en-US" altLang="zh-CN" sz="3600" b="1" i="1">
                <a:solidFill>
                  <a:srgbClr val="669900"/>
                </a:solidFill>
                <a:latin typeface="Times New Roman" pitchFamily="18" charset="0"/>
              </a:rPr>
              <a:t>Talk about what you think a good friend should be like.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609600" y="1600200"/>
            <a:ext cx="7620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200" b="1">
                <a:solidFill>
                  <a:srgbClr val="000099"/>
                </a:solidFill>
                <a:latin typeface="Times New Roman" pitchFamily="18" charset="0"/>
              </a:rPr>
              <a:t>A: </a:t>
            </a:r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I think</a:t>
            </a:r>
            <a:r>
              <a:rPr kumimoji="1" lang="en-US" altLang="zh-CN" sz="3200" b="1">
                <a:solidFill>
                  <a:srgbClr val="000099"/>
                </a:solidFill>
                <a:latin typeface="Times New Roman" pitchFamily="18" charset="0"/>
              </a:rPr>
              <a:t> a good friend is a good listener. What about you?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609600" y="2514600"/>
            <a:ext cx="8534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200" b="1">
                <a:solidFill>
                  <a:srgbClr val="000099"/>
                </a:solidFill>
                <a:latin typeface="Times New Roman" pitchFamily="18" charset="0"/>
              </a:rPr>
              <a:t>B: </a:t>
            </a:r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For me</a:t>
            </a:r>
            <a:r>
              <a:rPr kumimoji="1" lang="en-US" altLang="zh-CN" sz="3200" b="1">
                <a:solidFill>
                  <a:srgbClr val="000099"/>
                </a:solidFill>
                <a:latin typeface="Times New Roman" pitchFamily="18" charset="0"/>
              </a:rPr>
              <a:t>, a good friend likes to do the same things as me. That’s very important for me.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609600" y="3505200"/>
            <a:ext cx="63325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800" b="1">
                <a:solidFill>
                  <a:srgbClr val="000099"/>
                </a:solidFill>
                <a:latin typeface="Times New Roman" pitchFamily="18" charset="0"/>
              </a:rPr>
              <a:t>C: </a:t>
            </a:r>
            <a:r>
              <a:rPr kumimoji="1" lang="en-US" altLang="zh-CN" sz="2800" b="1">
                <a:solidFill>
                  <a:srgbClr val="FF0000"/>
                </a:solidFill>
                <a:latin typeface="Times New Roman" pitchFamily="18" charset="0"/>
              </a:rPr>
              <a:t>Yes</a:t>
            </a:r>
            <a:r>
              <a:rPr kumimoji="1" lang="en-US" altLang="zh-CN" sz="2800" b="1">
                <a:solidFill>
                  <a:srgbClr val="000099"/>
                </a:solidFill>
                <a:latin typeface="Times New Roman" pitchFamily="18" charset="0"/>
              </a:rPr>
              <a:t>, and a good friend is popular, </a:t>
            </a:r>
            <a:r>
              <a:rPr kumimoji="1" lang="en-US" altLang="zh-CN" sz="2800" b="1">
                <a:solidFill>
                  <a:srgbClr val="FF0000"/>
                </a:solidFill>
                <a:latin typeface="Times New Roman" pitchFamily="18" charset="0"/>
              </a:rPr>
              <a:t>too</a:t>
            </a:r>
            <a:r>
              <a:rPr kumimoji="1" lang="en-US" altLang="zh-CN" sz="2800" b="1">
                <a:solidFill>
                  <a:srgbClr val="000099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609600" y="3962400"/>
            <a:ext cx="829786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800" b="1">
                <a:solidFill>
                  <a:srgbClr val="000099"/>
                </a:solidFill>
                <a:latin typeface="Times New Roman" pitchFamily="18" charset="0"/>
              </a:rPr>
              <a:t>D: </a:t>
            </a:r>
            <a:r>
              <a:rPr kumimoji="1" lang="en-US" altLang="zh-CN" sz="2800" b="1">
                <a:solidFill>
                  <a:srgbClr val="FF0000"/>
                </a:solidFill>
                <a:latin typeface="Times New Roman" pitchFamily="18" charset="0"/>
              </a:rPr>
              <a:t>That’s not very important for me</a:t>
            </a:r>
            <a:r>
              <a:rPr kumimoji="1" lang="en-US" altLang="zh-CN" sz="2800" b="1">
                <a:solidFill>
                  <a:srgbClr val="000099"/>
                </a:solidFill>
                <a:latin typeface="Times New Roman" pitchFamily="18" charset="0"/>
              </a:rPr>
              <a:t>.</a:t>
            </a:r>
            <a:r>
              <a:rPr kumimoji="1" lang="en-US" altLang="zh-CN" sz="2800" b="1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  <a:p>
            <a:pPr eaLnBrk="1" hangingPunct="1"/>
            <a:r>
              <a:rPr kumimoji="1" lang="en-US" altLang="zh-CN" sz="2800" b="1">
                <a:solidFill>
                  <a:srgbClr val="FF0000"/>
                </a:solidFill>
                <a:latin typeface="Times New Roman" pitchFamily="18" charset="0"/>
              </a:rPr>
              <a:t>I think </a:t>
            </a:r>
            <a:r>
              <a:rPr kumimoji="1" lang="en-US" altLang="zh-CN" sz="2800" b="1">
                <a:solidFill>
                  <a:srgbClr val="000099"/>
                </a:solidFill>
                <a:latin typeface="Times New Roman" pitchFamily="18" charset="0"/>
              </a:rPr>
              <a:t>a good friend …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609600" y="5029200"/>
            <a:ext cx="6797675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200" b="1" i="1">
                <a:solidFill>
                  <a:srgbClr val="800080"/>
                </a:solidFill>
                <a:latin typeface="Times New Roman" pitchFamily="18" charset="0"/>
              </a:rPr>
              <a:t>(funny, likes telling stories, can help me when I am in trouble, can give me good advice, likes English…etc.)</a:t>
            </a:r>
          </a:p>
        </p:txBody>
      </p:sp>
      <p:sp>
        <p:nvSpPr>
          <p:cNvPr id="35848" name="灯片编号占位符 10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F2CFEBD6-05D9-4E0F-8CD0-7F705F9B7EC5}" type="slidenum">
              <a:rPr kumimoji="1" lang="zh-CN" altLang="en-US" sz="1400">
                <a:latin typeface="Times New Roman" pitchFamily="18" charset="0"/>
              </a:rPr>
              <a:pPr algn="r" eaLnBrk="1" hangingPunct="1"/>
              <a:t>22</a:t>
            </a:fld>
            <a:endParaRPr kumimoji="1" lang="en-US" altLang="zh-CN" sz="1400">
              <a:latin typeface="Times New Roman" pitchFamily="18" charset="0"/>
            </a:endParaRPr>
          </a:p>
        </p:txBody>
      </p:sp>
      <p:sp>
        <p:nvSpPr>
          <p:cNvPr id="35849" name="页脚占位符 11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kumimoji="1" lang="zh-CN" altLang="en-US" sz="1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utoUpdateAnimBg="0"/>
      <p:bldP spid="5124" grpId="0" autoUpdateAnimBg="0"/>
      <p:bldP spid="5125" grpId="0" autoUpdateAnimBg="0"/>
      <p:bldP spid="5126" grpId="0" autoUpdateAnimBg="0"/>
      <p:bldP spid="5128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49250" y="458788"/>
            <a:ext cx="3933825" cy="1143000"/>
          </a:xfrm>
        </p:spPr>
        <p:txBody>
          <a:bodyPr anchor="ctr"/>
          <a:lstStyle/>
          <a:p>
            <a:pPr eaLnBrk="1" hangingPunct="1"/>
            <a:r>
              <a:rPr lang="zh-CN" altLang="en-US" b="1" smtClean="0">
                <a:solidFill>
                  <a:srgbClr val="0000CC"/>
                </a:solidFill>
                <a:ea typeface="黑体" pitchFamily="49" charset="-122"/>
              </a:rPr>
              <a:t>一、句型转换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4294967295"/>
          </p:nvPr>
        </p:nvSpPr>
        <p:spPr>
          <a:noFill/>
        </p:spPr>
        <p:txBody>
          <a:bodyPr wrap="none"/>
          <a:lstStyle/>
          <a:p>
            <a:pPr marL="476250" indent="-476250" defTabSz="70485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300" b="1" smtClean="0">
                <a:latin typeface="Times New Roman" pitchFamily="18" charset="0"/>
              </a:rPr>
              <a:t>1. Peter is thinner than Sam.</a:t>
            </a:r>
          </a:p>
          <a:p>
            <a:pPr marL="476250" indent="-476250" defTabSz="70485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300" b="1" smtClean="0">
                <a:latin typeface="Times New Roman" pitchFamily="18" charset="0"/>
              </a:rPr>
              <a:t>    (</a:t>
            </a:r>
            <a:r>
              <a:rPr lang="zh-CN" altLang="en-US" sz="3300" b="1" smtClean="0">
                <a:latin typeface="Times New Roman" pitchFamily="18" charset="0"/>
              </a:rPr>
              <a:t>同义句转换</a:t>
            </a:r>
            <a:r>
              <a:rPr lang="en-US" altLang="zh-CN" sz="3300" b="1" smtClean="0">
                <a:latin typeface="Times New Roman" pitchFamily="18" charset="0"/>
              </a:rPr>
              <a:t>)</a:t>
            </a:r>
          </a:p>
          <a:p>
            <a:pPr marL="476250" indent="-476250" defTabSz="704850" eaLnBrk="1" hangingPunct="1"/>
            <a:endParaRPr lang="en-US" altLang="zh-CN" sz="3300" b="1" smtClean="0">
              <a:latin typeface="Times New Roman" pitchFamily="18" charset="0"/>
            </a:endParaRPr>
          </a:p>
          <a:p>
            <a:pPr marL="476250" indent="-476250" defTabSz="70485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300" b="1" smtClean="0">
                <a:latin typeface="Times New Roman" pitchFamily="18" charset="0"/>
              </a:rPr>
              <a:t>2. My sister is better at study than I. </a:t>
            </a:r>
          </a:p>
          <a:p>
            <a:pPr marL="476250" indent="-476250" defTabSz="70485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300" b="1" smtClean="0">
                <a:latin typeface="Times New Roman" pitchFamily="18" charset="0"/>
              </a:rPr>
              <a:t>    She is clever. (</a:t>
            </a:r>
            <a:r>
              <a:rPr lang="zh-CN" altLang="en-US" sz="3300" b="1" smtClean="0">
                <a:latin typeface="Times New Roman" pitchFamily="18" charset="0"/>
              </a:rPr>
              <a:t>同义句转换</a:t>
            </a:r>
            <a:r>
              <a:rPr lang="en-US" altLang="zh-CN" sz="3300" b="1" smtClean="0">
                <a:latin typeface="Times New Roman" pitchFamily="18" charset="0"/>
              </a:rPr>
              <a:t>)</a:t>
            </a: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1117600" y="2708275"/>
            <a:ext cx="60452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Sam is fatter than Peter.</a:t>
            </a: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925513" y="4508500"/>
            <a:ext cx="6910387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My sister is much smarter than me at study.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/>
      <p:bldP spid="573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44500" y="1179513"/>
            <a:ext cx="8350250" cy="4525962"/>
          </a:xfrm>
          <a:noFill/>
        </p:spPr>
        <p:txBody>
          <a:bodyPr wrap="none"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3300" b="1" smtClean="0">
                <a:latin typeface="Times New Roman" pitchFamily="18" charset="0"/>
              </a:rPr>
              <a:t>3. I study science very well. (</a:t>
            </a:r>
            <a:r>
              <a:rPr lang="zh-CN" altLang="en-US" sz="3300" b="1" smtClean="0">
                <a:latin typeface="Times New Roman" pitchFamily="18" charset="0"/>
              </a:rPr>
              <a:t>同义句转换</a:t>
            </a:r>
            <a:r>
              <a:rPr lang="en-US" altLang="zh-CN" sz="3300" b="1" smtClean="0">
                <a:latin typeface="Times New Roman" pitchFamily="18" charset="0"/>
              </a:rPr>
              <a:t>)</a:t>
            </a:r>
          </a:p>
          <a:p>
            <a:pPr eaLnBrk="1" hangingPunct="1">
              <a:buFont typeface="Wingdings" pitchFamily="2" charset="2"/>
              <a:buNone/>
            </a:pPr>
            <a:endParaRPr lang="en-US" altLang="zh-CN" sz="3300" b="1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zh-CN" sz="3300" b="1" smtClean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300" b="1" smtClean="0">
                <a:latin typeface="Times New Roman" pitchFamily="18" charset="0"/>
              </a:rPr>
              <a:t>4. Miss Li is popular in our class. Mr.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300" b="1" smtClean="0">
                <a:latin typeface="Times New Roman" pitchFamily="18" charset="0"/>
              </a:rPr>
              <a:t>    Wang is more popular.(</a:t>
            </a:r>
            <a:r>
              <a:rPr lang="zh-CN" altLang="en-US" sz="3300" b="1" smtClean="0">
                <a:latin typeface="Times New Roman" pitchFamily="18" charset="0"/>
              </a:rPr>
              <a:t>同义句转换</a:t>
            </a:r>
            <a:r>
              <a:rPr lang="en-US" altLang="zh-CN" sz="3300" b="1" smtClean="0">
                <a:latin typeface="Times New Roman" pitchFamily="18" charset="0"/>
              </a:rPr>
              <a:t>)</a:t>
            </a: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1117600" y="2168525"/>
            <a:ext cx="60452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I am very good at science.</a:t>
            </a:r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1020763" y="4330700"/>
            <a:ext cx="6142037" cy="118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Mr. Wang is more popular </a:t>
            </a:r>
          </a:p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than Miss Li.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/>
      <p:bldP spid="5837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61963"/>
            <a:ext cx="6323013" cy="955675"/>
          </a:xfrm>
        </p:spPr>
        <p:txBody>
          <a:bodyPr anchor="ctr"/>
          <a:lstStyle/>
          <a:p>
            <a:pPr eaLnBrk="1" hangingPunct="1"/>
            <a:r>
              <a:rPr lang="zh-CN" altLang="en-US" b="1" smtClean="0">
                <a:solidFill>
                  <a:srgbClr val="0000CC"/>
                </a:solidFill>
                <a:ea typeface="黑体" pitchFamily="49" charset="-122"/>
              </a:rPr>
              <a:t>二、用比较级形式填空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49250" y="1538288"/>
            <a:ext cx="8434388" cy="4525962"/>
          </a:xfrm>
          <a:noFill/>
        </p:spPr>
        <p:txBody>
          <a:bodyPr wrap="none"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b="1" smtClean="0">
                <a:latin typeface="Times New Roman" pitchFamily="18" charset="0"/>
                <a:ea typeface="黑体" pitchFamily="49" charset="-122"/>
              </a:rPr>
              <a:t>1.Tom’s bike is new, but John’s bike is ______.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b="1" smtClean="0">
                <a:latin typeface="Times New Roman" pitchFamily="18" charset="0"/>
                <a:ea typeface="黑体" pitchFamily="49" charset="-122"/>
              </a:rPr>
              <a:t>2.Tom’s schoolbag is big, but John’s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b="1" smtClean="0">
                <a:latin typeface="Times New Roman" pitchFamily="18" charset="0"/>
                <a:ea typeface="黑体" pitchFamily="49" charset="-122"/>
              </a:rPr>
              <a:t>    schoolbag is _________.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b="1" smtClean="0">
                <a:latin typeface="Times New Roman" pitchFamily="18" charset="0"/>
                <a:ea typeface="黑体" pitchFamily="49" charset="-122"/>
              </a:rPr>
              <a:t>3.Tom’s house is small, but John’s house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b="1" smtClean="0">
                <a:latin typeface="Times New Roman" pitchFamily="18" charset="0"/>
                <a:ea typeface="黑体" pitchFamily="49" charset="-122"/>
              </a:rPr>
              <a:t>    is even _________.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b="1" smtClean="0">
                <a:latin typeface="Times New Roman" pitchFamily="18" charset="0"/>
                <a:ea typeface="黑体" pitchFamily="49" charset="-122"/>
              </a:rPr>
              <a:t>4.Tom’s coat is long, but John’s coat is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b="1" smtClean="0">
                <a:latin typeface="Times New Roman" pitchFamily="18" charset="0"/>
                <a:ea typeface="黑体" pitchFamily="49" charset="-122"/>
              </a:rPr>
              <a:t>   even _________.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b="1" smtClean="0">
                <a:latin typeface="Times New Roman" pitchFamily="18" charset="0"/>
                <a:ea typeface="黑体" pitchFamily="49" charset="-122"/>
              </a:rPr>
              <a:t>5.Tom’s desk is good, but John’s desk is ______.</a:t>
            </a: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6400800" y="1447800"/>
            <a:ext cx="1595438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newer</a:t>
            </a:r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2667000" y="2514600"/>
            <a:ext cx="2301875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bigger</a:t>
            </a:r>
          </a:p>
        </p:txBody>
      </p:sp>
      <p:sp>
        <p:nvSpPr>
          <p:cNvPr id="59398" name="Text Box 6"/>
          <p:cNvSpPr txBox="1">
            <a:spLocks noChangeArrowheads="1"/>
          </p:cNvSpPr>
          <p:nvPr/>
        </p:nvSpPr>
        <p:spPr bwMode="auto">
          <a:xfrm>
            <a:off x="1828800" y="3505200"/>
            <a:ext cx="2016125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smaller</a:t>
            </a:r>
          </a:p>
        </p:txBody>
      </p:sp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1676400" y="4572000"/>
            <a:ext cx="2014538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longer</a:t>
            </a:r>
          </a:p>
        </p:txBody>
      </p:sp>
      <p:sp>
        <p:nvSpPr>
          <p:cNvPr id="59400" name="Text Box 8"/>
          <p:cNvSpPr txBox="1">
            <a:spLocks noChangeArrowheads="1"/>
          </p:cNvSpPr>
          <p:nvPr/>
        </p:nvSpPr>
        <p:spPr bwMode="auto">
          <a:xfrm>
            <a:off x="6781800" y="4953000"/>
            <a:ext cx="1438275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better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/>
      <p:bldP spid="59397" grpId="0"/>
      <p:bldP spid="59398" grpId="0"/>
      <p:bldP spid="59399" grpId="0"/>
      <p:bldP spid="5940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49250" y="1179513"/>
            <a:ext cx="8542338" cy="4525962"/>
          </a:xfrm>
          <a:noFill/>
        </p:spPr>
        <p:txBody>
          <a:bodyPr wrap="none"/>
          <a:lstStyle/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 b="1" smtClean="0">
                <a:latin typeface="Times New Roman" pitchFamily="18" charset="0"/>
              </a:rPr>
              <a:t>6. He is ________ (young) than I am.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 b="1" smtClean="0">
                <a:latin typeface="Times New Roman" pitchFamily="18" charset="0"/>
              </a:rPr>
              <a:t>7. Mr. Smith is much _____ (old) than his wife.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 b="1" smtClean="0">
                <a:latin typeface="Times New Roman" pitchFamily="18" charset="0"/>
              </a:rPr>
              <a:t>8. Chicago is ______ (big) than Paris.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 b="1" smtClean="0">
                <a:latin typeface="Times New Roman" pitchFamily="18" charset="0"/>
              </a:rPr>
              <a:t>9. This book is ______ (good) than that one.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 b="1" smtClean="0">
                <a:latin typeface="Times New Roman" pitchFamily="18" charset="0"/>
              </a:rPr>
              <a:t>10. The weather this winter is _______ (bad)  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 b="1" smtClean="0">
                <a:latin typeface="Times New Roman" pitchFamily="18" charset="0"/>
              </a:rPr>
              <a:t>      than that of  last winter.</a:t>
            </a: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1600200" y="1066800"/>
            <a:ext cx="24003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younger</a:t>
            </a:r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3886200" y="1752600"/>
            <a:ext cx="1631950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older</a:t>
            </a: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2590800" y="2514600"/>
            <a:ext cx="1824038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bigger</a:t>
            </a: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2895600" y="3200400"/>
            <a:ext cx="1919288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better</a:t>
            </a:r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5410200" y="3810000"/>
            <a:ext cx="15367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worse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/>
      <p:bldP spid="60420" grpId="0"/>
      <p:bldP spid="60421" grpId="0"/>
      <p:bldP spid="60422" grpId="0"/>
      <p:bldP spid="6042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>
                <a:latin typeface="Times New Roman" pitchFamily="18" charset="0"/>
              </a:rPr>
              <a:t>1. </a:t>
            </a:r>
            <a:r>
              <a:rPr lang="en-US" altLang="zh-CN" b="1" smtClean="0">
                <a:latin typeface="Times New Roman" pitchFamily="18" charset="0"/>
              </a:rPr>
              <a:t>Jeff ______ football and knows a lot about it.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b="1" smtClean="0">
                <a:latin typeface="Times New Roman" pitchFamily="18" charset="0"/>
              </a:rPr>
              <a:t>A. is interested on  B. is interested in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b="1" smtClean="0">
                <a:latin typeface="Times New Roman" pitchFamily="18" charset="0"/>
              </a:rPr>
              <a:t>C. is interesting about D. is interesting with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b="1" smtClean="0">
                <a:latin typeface="Times New Roman" pitchFamily="18" charset="0"/>
              </a:rPr>
              <a:t>2.—There ____ a lot of meat on the plate. Would you like some? </a:t>
            </a:r>
            <a:br>
              <a:rPr lang="en-US" altLang="zh-CN" b="1" smtClean="0">
                <a:latin typeface="Times New Roman" pitchFamily="18" charset="0"/>
              </a:rPr>
            </a:br>
            <a:r>
              <a:rPr lang="en-US" altLang="zh-CN" b="1" smtClean="0">
                <a:latin typeface="Times New Roman" pitchFamily="18" charset="0"/>
              </a:rPr>
              <a:t>—Just a little, please. </a:t>
            </a:r>
            <a:br>
              <a:rPr lang="en-US" altLang="zh-CN" b="1" smtClean="0">
                <a:latin typeface="Times New Roman" pitchFamily="18" charset="0"/>
              </a:rPr>
            </a:br>
            <a:r>
              <a:rPr lang="en-US" altLang="zh-CN" b="1" smtClean="0">
                <a:latin typeface="Times New Roman" pitchFamily="18" charset="0"/>
              </a:rPr>
              <a:t>A. is    B. are    C. am    D. be</a:t>
            </a:r>
            <a:r>
              <a:rPr lang="en-US" altLang="zh-CN" b="1" smtClean="0"/>
              <a:t> </a:t>
            </a:r>
            <a:br>
              <a:rPr lang="en-US" altLang="zh-CN" b="1" smtClean="0"/>
            </a:br>
            <a:r>
              <a:rPr lang="en-US" altLang="zh-CN" b="1" smtClean="0"/>
              <a:t>                            </a:t>
            </a:r>
            <a:r>
              <a:rPr lang="zh-CN" altLang="en-US" b="1" smtClean="0">
                <a:latin typeface="Times New Roman" pitchFamily="18" charset="0"/>
              </a:rPr>
              <a:t>（</a:t>
            </a:r>
            <a:r>
              <a:rPr lang="en-US" altLang="zh-CN" b="1" smtClean="0">
                <a:latin typeface="Times New Roman" pitchFamily="18" charset="0"/>
              </a:rPr>
              <a:t>2009</a:t>
            </a:r>
            <a:r>
              <a:rPr lang="zh-CN" altLang="en-US" b="1" smtClean="0">
                <a:latin typeface="Times New Roman" pitchFamily="18" charset="0"/>
              </a:rPr>
              <a:t>年北京朝阳区） 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61963"/>
            <a:ext cx="6323013" cy="955675"/>
          </a:xfrm>
          <a:noFill/>
        </p:spPr>
        <p:txBody>
          <a:bodyPr lIns="91435" tIns="45717" rIns="91435" bIns="45717" anchor="ctr"/>
          <a:lstStyle/>
          <a:p>
            <a:pPr eaLnBrk="1" hangingPunct="1"/>
            <a:r>
              <a:rPr lang="zh-CN" altLang="en-US" b="1" smtClean="0">
                <a:solidFill>
                  <a:srgbClr val="0000CC"/>
                </a:solidFill>
                <a:ea typeface="黑体" pitchFamily="49" charset="-122"/>
              </a:rPr>
              <a:t>三、单项选择</a:t>
            </a:r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1787525" y="1538288"/>
            <a:ext cx="7683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2209800" y="3200400"/>
            <a:ext cx="768350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4" grpId="0"/>
      <p:bldP spid="6144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692275" y="998538"/>
            <a:ext cx="4606925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100" b="1">
                <a:solidFill>
                  <a:srgbClr val="0000CC"/>
                </a:solidFill>
              </a:rPr>
              <a:t>Homework</a:t>
            </a:r>
            <a:r>
              <a:rPr lang="en-US" altLang="zh-CN" sz="4000" b="1">
                <a:solidFill>
                  <a:srgbClr val="0000CC"/>
                </a:solidFill>
              </a:rPr>
              <a:t>  </a:t>
            </a:r>
            <a:r>
              <a:rPr lang="en-US" altLang="zh-CN" sz="4000" b="1">
                <a:solidFill>
                  <a:schemeClr val="accent2"/>
                </a:solidFill>
              </a:rPr>
              <a:t> </a:t>
            </a:r>
            <a:endParaRPr lang="en-US" altLang="zh-CN" sz="4000">
              <a:solidFill>
                <a:schemeClr val="accent2"/>
              </a:solidFill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444500" y="1989138"/>
            <a:ext cx="8350250" cy="358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/>
          <a:lstStyle>
            <a:lvl1pPr marL="444500" indent="-4445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Write about you and your best friend …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 b="1" i="1">
                <a:latin typeface="Times New Roman" pitchFamily="18" charset="0"/>
              </a:rPr>
              <a:t>What do you like about him/her?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 b="1" i="1">
                <a:latin typeface="Times New Roman" pitchFamily="18" charset="0"/>
              </a:rPr>
              <a:t>The same things between you.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 b="1" i="1">
                <a:latin typeface="Times New Roman" pitchFamily="18" charset="0"/>
              </a:rPr>
              <a:t>The differences between you.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endParaRPr lang="en-US" altLang="zh-CN" sz="3600" b="1" i="1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WordArt 4"/>
          <p:cNvSpPr>
            <a:spLocks noChangeArrowheads="1" noChangeShapeType="1" noTextEdit="1"/>
          </p:cNvSpPr>
          <p:nvPr/>
        </p:nvSpPr>
        <p:spPr bwMode="auto">
          <a:xfrm>
            <a:off x="1676400" y="2438400"/>
            <a:ext cx="62484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华文行楷"/>
                <a:ea typeface="华文行楷"/>
              </a:rPr>
              <a:t>Thank You!</a:t>
            </a:r>
            <a:endParaRPr lang="zh-CN" altLang="en-US" sz="3600" kern="10">
              <a:ln w="9525">
                <a:solidFill>
                  <a:srgbClr val="FFCC99"/>
                </a:solidFill>
                <a:round/>
                <a:headEnd/>
                <a:tailEnd/>
              </a:ln>
              <a:solidFill>
                <a:srgbClr val="FF9900"/>
              </a:solidFill>
              <a:latin typeface="华文行楷"/>
              <a:ea typeface="华文行楷"/>
            </a:endParaRPr>
          </a:p>
        </p:txBody>
      </p:sp>
    </p:spTree>
  </p:cSld>
  <p:clrMapOvr>
    <a:masterClrMapping/>
  </p:clrMapOvr>
  <p:transition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924300" y="2565400"/>
            <a:ext cx="1152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arm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971550" y="2565400"/>
            <a:ext cx="15843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beak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804025" y="2492375"/>
            <a:ext cx="18002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laugh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419225" y="5876925"/>
            <a:ext cx="14398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loud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5435600" y="5876925"/>
            <a:ext cx="1727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similar</a:t>
            </a:r>
          </a:p>
        </p:txBody>
      </p:sp>
      <p:pic>
        <p:nvPicPr>
          <p:cNvPr id="46082" name="Picture 2" descr="http://t1.baidu.com/it/u=2505272819,685281097&amp;fm=23&amp;gp=0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468313" y="333375"/>
            <a:ext cx="2541587" cy="1997075"/>
          </a:xfrm>
          <a:prstGeom prst="ellipse">
            <a:avLst/>
          </a:prstGeom>
          <a:noFill/>
          <a:ln>
            <a:noFill/>
          </a:ln>
          <a:extLst/>
        </p:spPr>
      </p:pic>
      <p:pic>
        <p:nvPicPr>
          <p:cNvPr id="46086" name="Picture 6" descr="http://t11.baidu.com/it/u=932927881,1521282456&amp;fm=59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6156325" y="549275"/>
            <a:ext cx="2482850" cy="1784350"/>
          </a:xfrm>
          <a:prstGeom prst="ellipse">
            <a:avLst/>
          </a:prstGeom>
          <a:noFill/>
          <a:ln>
            <a:noFill/>
          </a:ln>
          <a:extLst/>
        </p:spPr>
      </p:pic>
      <p:pic>
        <p:nvPicPr>
          <p:cNvPr id="46091" name="Picture 11" descr="E:\图片库\动作\大喊7.jpg"/>
          <p:cNvPicPr>
            <a:picLocks noChangeAspect="1" noChangeArrowheads="1"/>
          </p:cNvPicPr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713468" y="3564732"/>
            <a:ext cx="2852737" cy="2087562"/>
          </a:xfrm>
          <a:prstGeom prst="ellipse">
            <a:avLst/>
          </a:prstGeom>
          <a:noFill/>
          <a:ln>
            <a:noFill/>
          </a:ln>
          <a:extLst/>
        </p:spPr>
      </p:pic>
      <p:pic>
        <p:nvPicPr>
          <p:cNvPr id="46093" name="Picture 13" descr="http://t1.baidu.com/it/u=2351778011,3909509126&amp;fm=23&amp;gp=0.jpg"/>
          <p:cNvPicPr>
            <a:picLocks noChangeAspect="1" noChangeArrowheads="1"/>
          </p:cNvPicPr>
          <p:nvPr/>
        </p:nvPicPr>
        <p:blipFill>
          <a:blip r:embed="rId5">
            <a:extLst/>
          </a:blip>
          <a:srcRect/>
          <a:stretch>
            <a:fillRect/>
          </a:stretch>
        </p:blipFill>
        <p:spPr bwMode="auto">
          <a:xfrm>
            <a:off x="5219700" y="3807172"/>
            <a:ext cx="2016125" cy="2070100"/>
          </a:xfrm>
          <a:prstGeom prst="ellipse">
            <a:avLst/>
          </a:prstGeom>
          <a:noFill/>
          <a:ln>
            <a:noFill/>
          </a:ln>
          <a:extLst/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546588" y="498249"/>
            <a:ext cx="2203355" cy="1994126"/>
          </a:xfrm>
          <a:prstGeom prst="ellipse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04800" y="381000"/>
            <a:ext cx="9982200" cy="237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/>
              <a:t>  A good friend is very important.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600" b="1"/>
              <a:t>Friends can help and enjoy </a:t>
            </a:r>
            <a:r>
              <a:rPr kumimoji="1" lang="en-US" altLang="zh-CN" sz="4000" b="1">
                <a:solidFill>
                  <a:srgbClr val="CC0066"/>
                </a:solidFill>
              </a:rPr>
              <a:t>each other.</a:t>
            </a:r>
          </a:p>
          <a:p>
            <a:pPr eaLnBrk="1" hangingPunct="1">
              <a:spcBef>
                <a:spcPct val="50000"/>
              </a:spcBef>
            </a:pPr>
            <a:endParaRPr kumimoji="1" lang="en-US" altLang="zh-CN" sz="3600" b="1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96863" y="4432300"/>
            <a:ext cx="85963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600" b="1">
                <a:solidFill>
                  <a:srgbClr val="FF0000"/>
                </a:solidFill>
              </a:rPr>
              <a:t>For you, what kind</a:t>
            </a:r>
            <a:r>
              <a:rPr kumimoji="1" lang="en-US" altLang="zh-CN" sz="3600" b="1"/>
              <a:t>s</a:t>
            </a:r>
            <a:r>
              <a:rPr kumimoji="1" lang="en-US" altLang="zh-CN" sz="3600" b="1">
                <a:solidFill>
                  <a:srgbClr val="FF0000"/>
                </a:solidFill>
              </a:rPr>
              <a:t> of things are important in a friend?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-1588" y="2205038"/>
            <a:ext cx="9326563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/>
              <a:t>Everyone likes to have friends.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600" b="1"/>
              <a:t> But everyone has different ideas about friends.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252413" y="476250"/>
            <a:ext cx="8280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00"/>
                </a:solidFill>
              </a:rPr>
              <a:t>  A good friend </a:t>
            </a:r>
            <a:r>
              <a:rPr kumimoji="1" lang="en-US" altLang="zh-CN" sz="3600" b="1" u="sng">
                <a:solidFill>
                  <a:srgbClr val="FF0000"/>
                </a:solidFill>
              </a:rPr>
              <a:t>is talented in</a:t>
            </a:r>
            <a:r>
              <a:rPr kumimoji="1" lang="en-US" altLang="zh-CN" sz="3600" b="1">
                <a:solidFill>
                  <a:srgbClr val="000000"/>
                </a:solidFill>
              </a:rPr>
              <a:t> music.</a:t>
            </a:r>
          </a:p>
        </p:txBody>
      </p:sp>
      <p:sp>
        <p:nvSpPr>
          <p:cNvPr id="82957" name="Text Box 13"/>
          <p:cNvSpPr txBox="1">
            <a:spLocks noChangeArrowheads="1"/>
          </p:cNvSpPr>
          <p:nvPr/>
        </p:nvSpPr>
        <p:spPr bwMode="auto">
          <a:xfrm>
            <a:off x="3505200" y="1371600"/>
            <a:ext cx="4625975" cy="64611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zh-CN" altLang="en-US" sz="3600" b="1">
                <a:solidFill>
                  <a:srgbClr val="000000"/>
                </a:solidFill>
              </a:rPr>
              <a:t>在</a:t>
            </a:r>
            <a:r>
              <a:rPr kumimoji="1" lang="en-US" altLang="zh-CN" sz="3600" b="1">
                <a:solidFill>
                  <a:srgbClr val="000000"/>
                </a:solidFill>
              </a:rPr>
              <a:t>…</a:t>
            </a:r>
            <a:r>
              <a:rPr kumimoji="1" lang="zh-CN" altLang="en-US" sz="3600" b="1">
                <a:solidFill>
                  <a:srgbClr val="000000"/>
                </a:solidFill>
              </a:rPr>
              <a:t>有天赋</a:t>
            </a:r>
            <a:endParaRPr kumimoji="1" lang="en-US" altLang="zh-CN" sz="3600" b="1">
              <a:solidFill>
                <a:srgbClr val="000000"/>
              </a:solidFill>
            </a:endParaRPr>
          </a:p>
        </p:txBody>
      </p:sp>
      <p:sp>
        <p:nvSpPr>
          <p:cNvPr id="82961" name="Text Box 17"/>
          <p:cNvSpPr txBox="1">
            <a:spLocks noChangeArrowheads="1"/>
          </p:cNvSpPr>
          <p:nvPr/>
        </p:nvSpPr>
        <p:spPr bwMode="auto">
          <a:xfrm>
            <a:off x="2743200" y="4267200"/>
            <a:ext cx="61229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000000"/>
                </a:solidFill>
                <a:latin typeface="Times New Roman" pitchFamily="18" charset="0"/>
              </a:rPr>
              <a:t>Yao Ming is talented in basketball.</a:t>
            </a:r>
            <a:endParaRPr lang="zh-CN" altLang="en-US" sz="3200" b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371600"/>
            <a:ext cx="3048000" cy="2286000"/>
          </a:xfrm>
          <a:prstGeom prst="ellipse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5536" y="3818391"/>
            <a:ext cx="1872208" cy="2646914"/>
          </a:xfrm>
          <a:prstGeom prst="ellipse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2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829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8295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295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82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2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82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2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2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2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2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8" grpId="0" build="p"/>
      <p:bldP spid="8295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7" name="Text Box 9"/>
          <p:cNvSpPr txBox="1">
            <a:spLocks noChangeArrowheads="1"/>
          </p:cNvSpPr>
          <p:nvPr/>
        </p:nvSpPr>
        <p:spPr bwMode="auto">
          <a:xfrm>
            <a:off x="1981200" y="685800"/>
            <a:ext cx="7543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00"/>
                </a:solidFill>
              </a:rPr>
              <a:t>  A good friend has cool clothes.</a:t>
            </a:r>
          </a:p>
        </p:txBody>
      </p:sp>
      <p:sp>
        <p:nvSpPr>
          <p:cNvPr id="83984" name="Text Box 16"/>
          <p:cNvSpPr txBox="1">
            <a:spLocks noChangeArrowheads="1"/>
          </p:cNvSpPr>
          <p:nvPr/>
        </p:nvSpPr>
        <p:spPr bwMode="auto">
          <a:xfrm>
            <a:off x="3886200" y="5181600"/>
            <a:ext cx="4800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00"/>
                </a:solidFill>
              </a:rPr>
              <a:t>… is good at sports.</a:t>
            </a:r>
          </a:p>
        </p:txBody>
      </p:sp>
      <p:sp>
        <p:nvSpPr>
          <p:cNvPr id="83989" name="Text Box 21"/>
          <p:cNvSpPr txBox="1">
            <a:spLocks noChangeArrowheads="1"/>
          </p:cNvSpPr>
          <p:nvPr/>
        </p:nvSpPr>
        <p:spPr bwMode="auto">
          <a:xfrm>
            <a:off x="5562600" y="2209800"/>
            <a:ext cx="3581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00"/>
                </a:solidFill>
              </a:rPr>
              <a:t>… has cool hair.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1086" y="116632"/>
            <a:ext cx="1905000" cy="2809875"/>
          </a:xfrm>
          <a:prstGeom prst="ellipse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/>
          </a:blip>
          <a:srcRect l="8164" r="5333"/>
          <a:stretch/>
        </p:blipFill>
        <p:spPr>
          <a:xfrm>
            <a:off x="2590800" y="1447800"/>
            <a:ext cx="2853841" cy="2997106"/>
          </a:xfrm>
          <a:prstGeom prst="ellipse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3429000"/>
            <a:ext cx="2057400" cy="3084185"/>
          </a:xfrm>
          <a:prstGeom prst="ellipse">
            <a:avLst/>
          </a:prstGeom>
        </p:spPr>
      </p:pic>
      <p:sp>
        <p:nvSpPr>
          <p:cNvPr id="19464" name="矩形 7"/>
          <p:cNvSpPr>
            <a:spLocks noChangeArrowheads="1"/>
          </p:cNvSpPr>
          <p:nvPr/>
        </p:nvSpPr>
        <p:spPr bwMode="auto">
          <a:xfrm>
            <a:off x="3352800" y="5867400"/>
            <a:ext cx="5029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be  good at …</a:t>
            </a:r>
            <a:r>
              <a:rPr lang="en-US" altLang="zh-CN" b="1">
                <a:latin typeface="Times New Roman" pitchFamily="18" charset="0"/>
              </a:rPr>
              <a:t>   </a:t>
            </a:r>
            <a:r>
              <a:rPr lang="zh-CN" altLang="en-US" b="1">
                <a:latin typeface="Times New Roman" pitchFamily="18" charset="0"/>
              </a:rPr>
              <a:t>意为”在某方面做得好</a:t>
            </a:r>
            <a:r>
              <a:rPr lang="en-US" altLang="zh-CN" b="1">
                <a:latin typeface="Times New Roman" pitchFamily="18" charset="0"/>
              </a:rPr>
              <a:t>,</a:t>
            </a:r>
            <a:r>
              <a:rPr lang="zh-CN" altLang="en-US" b="1">
                <a:latin typeface="Times New Roman" pitchFamily="18" charset="0"/>
              </a:rPr>
              <a:t>擅长做某事”</a:t>
            </a:r>
            <a:r>
              <a:rPr lang="en-US" altLang="zh-CN" b="1">
                <a:latin typeface="Times New Roman" pitchFamily="18" charset="0"/>
              </a:rPr>
              <a:t>,</a:t>
            </a:r>
            <a:r>
              <a:rPr lang="zh-CN" altLang="en-US" b="1">
                <a:solidFill>
                  <a:srgbClr val="FF3300"/>
                </a:solidFill>
                <a:latin typeface="Times New Roman" pitchFamily="18" charset="0"/>
              </a:rPr>
              <a:t>后跟名词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,</a:t>
            </a:r>
            <a:r>
              <a:rPr lang="zh-CN" altLang="en-US" b="1">
                <a:solidFill>
                  <a:srgbClr val="FF3300"/>
                </a:solidFill>
                <a:latin typeface="Times New Roman" pitchFamily="18" charset="0"/>
              </a:rPr>
              <a:t>代词或动名词</a:t>
            </a:r>
            <a:endParaRPr lang="zh-CN" altLang="en-US"/>
          </a:p>
        </p:txBody>
      </p:sp>
      <p:sp>
        <p:nvSpPr>
          <p:cNvPr id="19465" name="Rectangle 11"/>
          <p:cNvSpPr>
            <a:spLocks noChangeArrowheads="1"/>
          </p:cNvSpPr>
          <p:nvPr/>
        </p:nvSpPr>
        <p:spPr bwMode="auto">
          <a:xfrm>
            <a:off x="4572000" y="3962400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en-US" altLang="zh-CN" sz="2400" b="1">
                <a:solidFill>
                  <a:srgbClr val="FF0000"/>
                </a:solidFill>
              </a:rPr>
              <a:t>    be good at</a:t>
            </a:r>
            <a:r>
              <a:rPr kumimoji="1" lang="en-US" altLang="zh-CN" sz="2400" b="1"/>
              <a:t>  </a:t>
            </a:r>
            <a:r>
              <a:rPr kumimoji="1" lang="zh-CN" altLang="en-US" sz="2400" b="1"/>
              <a:t>擅长</a:t>
            </a:r>
            <a:r>
              <a:rPr kumimoji="1" lang="en-US" altLang="zh-CN" sz="2400" b="1"/>
              <a:t>; </a:t>
            </a:r>
          </a:p>
          <a:p>
            <a:r>
              <a:rPr kumimoji="1" lang="en-US" altLang="zh-CN" sz="2400" b="1"/>
              <a:t>    </a:t>
            </a:r>
            <a:r>
              <a:rPr kumimoji="1" lang="en-US" altLang="zh-CN" sz="2400" b="1">
                <a:solidFill>
                  <a:srgbClr val="FF0000"/>
                </a:solidFill>
              </a:rPr>
              <a:t>be good to/with</a:t>
            </a:r>
            <a:r>
              <a:rPr kumimoji="1" lang="en-US" altLang="zh-CN" sz="2400" b="1"/>
              <a:t>  </a:t>
            </a:r>
            <a:r>
              <a:rPr kumimoji="1" lang="zh-CN" altLang="en-US" sz="2400" b="1"/>
              <a:t>对</a:t>
            </a:r>
            <a:r>
              <a:rPr kumimoji="1" lang="en-US" altLang="zh-CN" sz="2400" b="1"/>
              <a:t>…</a:t>
            </a:r>
            <a:r>
              <a:rPr kumimoji="1" lang="zh-CN" altLang="en-US" sz="2400" b="1"/>
              <a:t>友好  </a:t>
            </a:r>
          </a:p>
          <a:p>
            <a:r>
              <a:rPr kumimoji="1" lang="zh-CN" altLang="en-US" sz="2400" b="1"/>
              <a:t>    </a:t>
            </a:r>
            <a:r>
              <a:rPr kumimoji="1" lang="en-US" altLang="zh-CN" sz="2400" b="1">
                <a:solidFill>
                  <a:srgbClr val="FF0000"/>
                </a:solidFill>
              </a:rPr>
              <a:t>be good for</a:t>
            </a:r>
            <a:r>
              <a:rPr kumimoji="1" lang="en-US" altLang="zh-CN" sz="2400" b="1"/>
              <a:t>  </a:t>
            </a:r>
            <a:r>
              <a:rPr kumimoji="1" lang="zh-CN" altLang="en-US" sz="2400" b="1"/>
              <a:t>对</a:t>
            </a:r>
            <a:r>
              <a:rPr kumimoji="1" lang="en-US" altLang="zh-CN" sz="2400" b="1"/>
              <a:t>…</a:t>
            </a:r>
            <a:r>
              <a:rPr kumimoji="1" lang="zh-CN" altLang="en-US" sz="2400" b="1"/>
              <a:t>有好处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39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3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39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7" grpId="0" build="p"/>
      <p:bldP spid="83984" grpId="0" build="p"/>
      <p:bldP spid="83989" grpId="0" build="p"/>
      <p:bldP spid="19464" grpId="0"/>
      <p:bldP spid="1946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00" name="Text Box 8"/>
          <p:cNvSpPr txBox="1">
            <a:spLocks noChangeArrowheads="1"/>
          </p:cNvSpPr>
          <p:nvPr/>
        </p:nvSpPr>
        <p:spPr bwMode="auto">
          <a:xfrm>
            <a:off x="252413" y="476250"/>
            <a:ext cx="8280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00"/>
                </a:solidFill>
              </a:rPr>
              <a:t>  A good friend make</a:t>
            </a:r>
            <a:r>
              <a:rPr kumimoji="1" lang="en-US" altLang="zh-CN" sz="3600" b="1">
                <a:solidFill>
                  <a:srgbClr val="FF0000"/>
                </a:solidFill>
              </a:rPr>
              <a:t>s</a:t>
            </a:r>
            <a:r>
              <a:rPr kumimoji="1" lang="en-US" altLang="zh-CN" sz="3600" b="1">
                <a:solidFill>
                  <a:srgbClr val="000000"/>
                </a:solidFill>
              </a:rPr>
              <a:t> me laugh.</a:t>
            </a:r>
          </a:p>
        </p:txBody>
      </p:sp>
      <p:pic>
        <p:nvPicPr>
          <p:cNvPr id="85001" name="Picture 9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272292" y="1556094"/>
            <a:ext cx="2919413" cy="2362200"/>
          </a:xfrm>
          <a:prstGeom prst="ellipse">
            <a:avLst/>
          </a:prstGeom>
          <a:noFill/>
          <a:extLst/>
        </p:spPr>
      </p:pic>
      <p:sp>
        <p:nvSpPr>
          <p:cNvPr id="85002" name="Text Box 10"/>
          <p:cNvSpPr txBox="1">
            <a:spLocks noChangeArrowheads="1"/>
          </p:cNvSpPr>
          <p:nvPr/>
        </p:nvSpPr>
        <p:spPr bwMode="auto">
          <a:xfrm>
            <a:off x="4032250" y="2447925"/>
            <a:ext cx="51117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make sb </a:t>
            </a:r>
            <a:r>
              <a:rPr kumimoji="1" lang="en-US" altLang="zh-CN" sz="3200" b="1">
                <a:latin typeface="Times New Roman" pitchFamily="18" charset="0"/>
              </a:rPr>
              <a:t>do</a:t>
            </a:r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 sth</a:t>
            </a:r>
          </a:p>
        </p:txBody>
      </p:sp>
      <p:pic>
        <p:nvPicPr>
          <p:cNvPr id="85006" name="Picture 14" descr="u=534947471,1063727455&amp;fm=21&amp;gp=0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272292" y="4535486"/>
            <a:ext cx="2211476" cy="1879755"/>
          </a:xfrm>
          <a:prstGeom prst="ellipse">
            <a:avLst/>
          </a:prstGeom>
          <a:noFill/>
          <a:extLst/>
        </p:spPr>
      </p:pic>
      <p:sp>
        <p:nvSpPr>
          <p:cNvPr id="85008" name="Text Box 16"/>
          <p:cNvSpPr txBox="1">
            <a:spLocks noChangeArrowheads="1"/>
          </p:cNvSpPr>
          <p:nvPr/>
        </p:nvSpPr>
        <p:spPr bwMode="auto">
          <a:xfrm>
            <a:off x="3563938" y="4256088"/>
            <a:ext cx="49688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00"/>
                </a:solidFill>
              </a:rPr>
              <a:t>… is a good listen</a:t>
            </a:r>
            <a:r>
              <a:rPr kumimoji="1" lang="en-US" altLang="zh-CN" sz="3600" b="1">
                <a:solidFill>
                  <a:srgbClr val="FF0000"/>
                </a:solidFill>
              </a:rPr>
              <a:t>er</a:t>
            </a:r>
            <a:r>
              <a:rPr kumimoji="1" lang="en-US" altLang="zh-CN" sz="3600" b="1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85009" name="Text Box 17"/>
          <p:cNvSpPr txBox="1">
            <a:spLocks noChangeArrowheads="1"/>
          </p:cNvSpPr>
          <p:nvPr/>
        </p:nvSpPr>
        <p:spPr bwMode="auto">
          <a:xfrm>
            <a:off x="3048000" y="5492750"/>
            <a:ext cx="60960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zh-CN" sz="2800" b="1">
                <a:solidFill>
                  <a:srgbClr val="FF0000"/>
                </a:solidFill>
                <a:latin typeface="Arial Narrow" pitchFamily="34" charset="0"/>
              </a:rPr>
              <a:t>He listens to me and understands me.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50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50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5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5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50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5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5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85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50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85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00" grpId="0" build="p"/>
      <p:bldP spid="85008" grpId="0" build="p"/>
      <p:bldP spid="8500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4" name="Text Box 8"/>
          <p:cNvSpPr txBox="1">
            <a:spLocks noChangeArrowheads="1"/>
          </p:cNvSpPr>
          <p:nvPr/>
        </p:nvSpPr>
        <p:spPr bwMode="auto">
          <a:xfrm>
            <a:off x="3276600" y="3429000"/>
            <a:ext cx="6400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b="1">
                <a:solidFill>
                  <a:srgbClr val="000000"/>
                </a:solidFill>
              </a:rPr>
              <a:t>likes to do </a:t>
            </a:r>
            <a:r>
              <a:rPr kumimoji="1" lang="en-US" altLang="zh-CN" sz="2800" b="1">
                <a:solidFill>
                  <a:srgbClr val="FF0000"/>
                </a:solidFill>
              </a:rPr>
              <a:t>the same</a:t>
            </a:r>
            <a:r>
              <a:rPr kumimoji="1" lang="en-US" altLang="zh-CN" sz="2800" b="1">
                <a:solidFill>
                  <a:srgbClr val="000000"/>
                </a:solidFill>
              </a:rPr>
              <a:t> things </a:t>
            </a:r>
            <a:r>
              <a:rPr kumimoji="1" lang="en-US" altLang="zh-CN" sz="2800" b="1">
                <a:solidFill>
                  <a:srgbClr val="FF0000"/>
                </a:solidFill>
              </a:rPr>
              <a:t>as</a:t>
            </a:r>
            <a:r>
              <a:rPr kumimoji="1" lang="en-US" altLang="zh-CN" sz="2800" b="1">
                <a:solidFill>
                  <a:srgbClr val="000000"/>
                </a:solidFill>
              </a:rPr>
              <a:t> me.</a:t>
            </a:r>
          </a:p>
        </p:txBody>
      </p:sp>
      <p:sp>
        <p:nvSpPr>
          <p:cNvPr id="86025" name="Text Box 9"/>
          <p:cNvSpPr txBox="1">
            <a:spLocks noChangeArrowheads="1"/>
          </p:cNvSpPr>
          <p:nvPr/>
        </p:nvSpPr>
        <p:spPr bwMode="auto">
          <a:xfrm>
            <a:off x="3962400" y="1752600"/>
            <a:ext cx="44307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rgbClr val="0000FF"/>
                </a:solidFill>
                <a:latin typeface="Times New Roman" pitchFamily="18" charset="0"/>
              </a:rPr>
              <a:t>care about sb</a:t>
            </a:r>
            <a:r>
              <a:rPr kumimoji="1" lang="zh-CN" altLang="en-US" sz="3200" b="1">
                <a:solidFill>
                  <a:srgbClr val="0000FF"/>
                </a:solidFill>
                <a:latin typeface="Times New Roman" pitchFamily="18" charset="0"/>
              </a:rPr>
              <a:t>关心某人</a:t>
            </a:r>
            <a:endParaRPr kumimoji="1" lang="en-US" altLang="zh-CN" sz="3200" b="1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86030" name="Text Box 14"/>
          <p:cNvSpPr txBox="1">
            <a:spLocks noChangeArrowheads="1"/>
          </p:cNvSpPr>
          <p:nvPr/>
        </p:nvSpPr>
        <p:spPr bwMode="auto">
          <a:xfrm>
            <a:off x="3276600" y="762000"/>
            <a:ext cx="55165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00"/>
                </a:solidFill>
              </a:rPr>
              <a:t>  … truly cares about me.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04800"/>
            <a:ext cx="2432925" cy="2432925"/>
          </a:xfrm>
          <a:prstGeom prst="ellipse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124200"/>
            <a:ext cx="3625713" cy="2719285"/>
          </a:xfrm>
          <a:prstGeom prst="ellipse">
            <a:avLst/>
          </a:prstGeom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429000" y="4495800"/>
            <a:ext cx="5715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zh-CN" altLang="en-US" sz="1600" b="1" dirty="0">
                <a:latin typeface="Arial" charset="0"/>
              </a:rPr>
              <a:t>与</a:t>
            </a:r>
            <a:r>
              <a:rPr lang="en-US" altLang="zh-CN" sz="1600" b="1" dirty="0">
                <a:latin typeface="Arial" charset="0"/>
              </a:rPr>
              <a:t>……</a:t>
            </a:r>
            <a:r>
              <a:rPr lang="zh-CN" altLang="en-US" sz="1600" b="1" dirty="0">
                <a:latin typeface="Arial" charset="0"/>
              </a:rPr>
              <a:t>一样，与</a:t>
            </a:r>
            <a:r>
              <a:rPr lang="en-US" altLang="zh-CN" sz="1600" b="1" dirty="0">
                <a:latin typeface="Arial" charset="0"/>
              </a:rPr>
              <a:t>…..</a:t>
            </a:r>
            <a:r>
              <a:rPr lang="zh-CN" altLang="en-US" sz="1600" b="1" dirty="0">
                <a:latin typeface="Arial" charset="0"/>
              </a:rPr>
              <a:t>相同。用于“同种类事物”之间的比较</a:t>
            </a:r>
          </a:p>
        </p:txBody>
      </p:sp>
      <p:sp>
        <p:nvSpPr>
          <p:cNvPr id="21512" name="Text Box 4"/>
          <p:cNvSpPr txBox="1">
            <a:spLocks noChangeArrowheads="1"/>
          </p:cNvSpPr>
          <p:nvPr/>
        </p:nvSpPr>
        <p:spPr bwMode="auto">
          <a:xfrm>
            <a:off x="3962400" y="4038600"/>
            <a:ext cx="297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000">
                <a:solidFill>
                  <a:srgbClr val="0000FF"/>
                </a:solidFill>
                <a:latin typeface="Arial Black" pitchFamily="34" charset="0"/>
              </a:rPr>
              <a:t>the same as</a:t>
            </a:r>
            <a:r>
              <a:rPr lang="en-US" altLang="zh-CN" sz="2000"/>
              <a:t> </a:t>
            </a:r>
          </a:p>
        </p:txBody>
      </p:sp>
      <p:sp>
        <p:nvSpPr>
          <p:cNvPr id="21513" name="矩形 8"/>
          <p:cNvSpPr>
            <a:spLocks noChangeArrowheads="1"/>
          </p:cNvSpPr>
          <p:nvPr/>
        </p:nvSpPr>
        <p:spPr bwMode="auto">
          <a:xfrm>
            <a:off x="3657600" y="4953000"/>
            <a:ext cx="226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latin typeface="黑体" pitchFamily="49" charset="-122"/>
                <a:ea typeface="黑体" pitchFamily="49" charset="-122"/>
              </a:rPr>
              <a:t>我的书和你的一样。</a:t>
            </a:r>
          </a:p>
        </p:txBody>
      </p:sp>
      <p:sp>
        <p:nvSpPr>
          <p:cNvPr id="21514" name="矩形 9"/>
          <p:cNvSpPr>
            <a:spLocks noChangeArrowheads="1"/>
          </p:cNvSpPr>
          <p:nvPr/>
        </p:nvSpPr>
        <p:spPr bwMode="auto">
          <a:xfrm>
            <a:off x="3657600" y="5486400"/>
            <a:ext cx="3187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latin typeface="黑体" pitchFamily="49" charset="-122"/>
                <a:ea typeface="黑体" pitchFamily="49" charset="-122"/>
              </a:rPr>
              <a:t>她的头发的颜色和他的一样</a:t>
            </a:r>
            <a:r>
              <a:rPr lang="zh-CN" altLang="en-US" b="1">
                <a:latin typeface="黑体" pitchFamily="49" charset="-122"/>
                <a:ea typeface="黑体" pitchFamily="49" charset="-122"/>
              </a:rPr>
              <a:t>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6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6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6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86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4" grpId="0"/>
      <p:bldP spid="86030" grpId="0" build="p"/>
      <p:bldP spid="7" grpId="0"/>
      <p:bldP spid="21512" grpId="0"/>
      <p:bldP spid="21513" grpId="0"/>
      <p:bldP spid="215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3"/>
          <p:cNvSpPr txBox="1">
            <a:spLocks noChangeArrowheads="1"/>
          </p:cNvSpPr>
          <p:nvPr/>
        </p:nvSpPr>
        <p:spPr bwMode="auto">
          <a:xfrm>
            <a:off x="304800" y="457200"/>
            <a:ext cx="8610600" cy="135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/>
          <a:lstStyle>
            <a:lvl1pPr defTabSz="912813" eaLnBrk="0" hangingPunct="0">
              <a:tabLst>
                <a:tab pos="699135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tabLst>
                <a:tab pos="699135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tabLst>
                <a:tab pos="699135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tabLst>
                <a:tab pos="699135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tabLst>
                <a:tab pos="699135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99135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99135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99135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699135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en-US" altLang="zh-CN" sz="3200" b="1">
                <a:solidFill>
                  <a:schemeClr val="accent2"/>
                </a:solidFill>
                <a:latin typeface="Times New Roman" pitchFamily="18" charset="0"/>
              </a:rPr>
              <a:t>1a. Discuss: What kind of things are important</a:t>
            </a:r>
          </a:p>
          <a:p>
            <a:pPr eaLnBrk="1" hangingPunct="1">
              <a:lnSpc>
                <a:spcPct val="140000"/>
              </a:lnSpc>
            </a:pPr>
            <a:r>
              <a:rPr lang="en-US" altLang="zh-CN" sz="3200" b="1">
                <a:solidFill>
                  <a:schemeClr val="accent2"/>
                </a:solidFill>
                <a:latin typeface="Times New Roman" pitchFamily="18" charset="0"/>
              </a:rPr>
              <a:t>      in a friend? Rank the things below [1-7]</a:t>
            </a:r>
          </a:p>
          <a:p>
            <a:pPr eaLnBrk="1" hangingPunct="1">
              <a:lnSpc>
                <a:spcPct val="140000"/>
              </a:lnSpc>
            </a:pPr>
            <a:r>
              <a:rPr lang="en-US" altLang="zh-CN" sz="3200" b="1">
                <a:solidFill>
                  <a:schemeClr val="accent2"/>
                </a:solidFill>
                <a:latin typeface="Times New Roman" pitchFamily="18" charset="0"/>
              </a:rPr>
              <a:t>      (1is the most important).</a:t>
            </a:r>
          </a:p>
          <a:p>
            <a:pPr eaLnBrk="1" hangingPunct="1">
              <a:lnSpc>
                <a:spcPct val="140000"/>
              </a:lnSpc>
            </a:pPr>
            <a:endParaRPr lang="en-US" altLang="zh-CN" sz="32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22531" name="Picture 6" descr="B-1a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667000"/>
            <a:ext cx="4667250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5" descr="B-1a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6140">
            <a:off x="319088" y="2844800"/>
            <a:ext cx="4486275" cy="319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上海Nordri专业商务幻灯演示设计">
  <a:themeElements>
    <a:clrScheme name="上海Nordri专业商务幻灯演示设计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000000"/>
      </a:folHlink>
    </a:clrScheme>
    <a:fontScheme name="上海Nordri专业商务幻灯演示设计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上海Nordri专业商务幻灯演示设计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589</TotalTime>
  <Words>1538</Words>
  <Application>Microsoft Office PowerPoint</Application>
  <PresentationFormat>全屏显示(4:3)</PresentationFormat>
  <Paragraphs>232</Paragraphs>
  <Slides>29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3" baseType="lpstr">
      <vt:lpstr>Arial</vt:lpstr>
      <vt:lpstr>宋体</vt:lpstr>
      <vt:lpstr>Calibri</vt:lpstr>
      <vt:lpstr>Garamond</vt:lpstr>
      <vt:lpstr>Wingdings</vt:lpstr>
      <vt:lpstr>Verdana</vt:lpstr>
      <vt:lpstr>Times New Roman</vt:lpstr>
      <vt:lpstr>Arial Narrow</vt:lpstr>
      <vt:lpstr>Arial Black</vt:lpstr>
      <vt:lpstr>黑体</vt:lpstr>
      <vt:lpstr>楷体_GB2312</vt:lpstr>
      <vt:lpstr>Comic Sans MS</vt:lpstr>
      <vt:lpstr>上海Nordri专业商务幻灯演示设计</vt:lpstr>
      <vt:lpstr>Edge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Friend wanted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一、句型转换</vt:lpstr>
      <vt:lpstr>PowerPoint 演示文稿</vt:lpstr>
      <vt:lpstr>二、用比较级形式填空</vt:lpstr>
      <vt:lpstr>PowerPoint 演示文稿</vt:lpstr>
      <vt:lpstr>三、单项选择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呼呼</dc:creator>
  <cp:lastModifiedBy>user</cp:lastModifiedBy>
  <cp:revision>5</cp:revision>
  <cp:lastPrinted>1601-01-01T00:00:00Z</cp:lastPrinted>
  <dcterms:created xsi:type="dcterms:W3CDTF">1601-01-01T00:00:00Z</dcterms:created>
  <dcterms:modified xsi:type="dcterms:W3CDTF">2015-08-12T06:35:07Z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